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309" r:id="rId5"/>
    <p:sldId id="257" r:id="rId6"/>
    <p:sldId id="304" r:id="rId7"/>
    <p:sldId id="305" r:id="rId8"/>
    <p:sldId id="306" r:id="rId9"/>
    <p:sldId id="307" r:id="rId10"/>
    <p:sldId id="310" r:id="rId11"/>
    <p:sldId id="312" r:id="rId12"/>
    <p:sldId id="311" r:id="rId13"/>
  </p:sldIdLst>
  <p:sldSz cx="24384000" cy="13716000"/>
  <p:notesSz cx="6858000" cy="9144000"/>
  <p:embeddedFontLst>
    <p:embeddedFont>
      <p:font typeface="Montserrat Medium" panose="020B0604020202020204" charset="0"/>
      <p:regular r:id="rId15"/>
      <p: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Montserrat SemiBold" panose="020B0604020202020204" charset="0"/>
      <p:bold r:id="rId21"/>
      <p:boldItalic r:id="rId22"/>
    </p:embeddedFont>
    <p:embeddedFont>
      <p:font typeface="Montserrat Black" panose="020B0604020202020204" charset="0"/>
      <p:bold r:id="rId23"/>
      <p:italic r:id="rId24"/>
      <p:boldItalic r:id="rId25"/>
    </p:embeddedFont>
    <p:embeddedFont>
      <p:font typeface="Montserrat Regular" panose="020B0604020202020204" charset="0"/>
      <p:regular r:id="rId26"/>
      <p:bold r:id="rId27"/>
      <p:italic r:id="rId28"/>
      <p:boldItalic r:id="rId29"/>
    </p:embeddedFont>
    <p:embeddedFont>
      <p:font typeface="Montserrat Heavy" panose="020B0604020202020204" charset="0"/>
      <p:regular r:id="rId30"/>
    </p:embeddedFont>
    <p:embeddedFont>
      <p:font typeface="Geologica Roman" panose="020B0604020202020204" charset="0"/>
      <p:regular r:id="rId31"/>
      <p:bold r:id="rId32"/>
    </p:embeddedFont>
    <p:embeddedFont>
      <p:font typeface="Montserrat Bold" panose="020B0604020202020204" charset="0"/>
      <p:regular r:id="rId33"/>
      <p:bold r:id="rId34"/>
      <p:italic r:id="rId35"/>
      <p:boldItalic r:id="rId3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291"/>
    <a:srgbClr val="7C32A9"/>
    <a:srgbClr val="702BA0"/>
    <a:srgbClr val="903BC5"/>
    <a:srgbClr val="475865"/>
    <a:srgbClr val="91AEC4"/>
    <a:srgbClr val="F2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E762E4-94ED-8E8E-EB05-27028EF811E7}" v="2" dt="2023-07-07T20:16:07.60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9"/>
  </p:normalViewPr>
  <p:slideViewPr>
    <p:cSldViewPr snapToGrid="0">
      <p:cViewPr varScale="1">
        <p:scale>
          <a:sx n="33" d="100"/>
          <a:sy n="33" d="100"/>
        </p:scale>
        <p:origin x="9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 Juan Pérez</a:t>
            </a:r>
          </a:p>
        </p:txBody>
      </p:sp>
      <p:sp>
        <p:nvSpPr>
          <p:cNvPr id="94" name="“Escribe una cita aquí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“Escribe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sta de la playa y el mar desde una duna de arena con hierbas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62645" y="13081000"/>
            <a:ext cx="646011" cy="4719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1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sta de la playa y el mar desde una duna de arena con hierbas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arza volando bajo sobre una playa con una cerca pequeña en primer plano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mino de arena entre dos colinas que conduce al océano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mino de arena entre dos colinas que conduce al océano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arza volando bajo sobre una playa con una cerca pequeña en primer plano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sta de la playa y el mar desde una duna de arena con hierbas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22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7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8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35.svg"/><Relationship Id="rId2" Type="http://schemas.openxmlformats.org/officeDocument/2006/relationships/image" Target="../media/image3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7.svg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2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1036015"/>
            <a:ext cx="6020439" cy="12742964"/>
          </a:xfrm>
          <a:custGeom>
            <a:avLst/>
            <a:gdLst/>
            <a:ahLst/>
            <a:cxnLst/>
            <a:rect l="l" t="t" r="r" b="b"/>
            <a:pathLst>
              <a:path w="4396533" h="9492095">
                <a:moveTo>
                  <a:pt x="0" y="0"/>
                </a:moveTo>
                <a:lnTo>
                  <a:pt x="4396533" y="0"/>
                </a:lnTo>
                <a:lnTo>
                  <a:pt x="4396533" y="9492095"/>
                </a:lnTo>
                <a:lnTo>
                  <a:pt x="0" y="94920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656251">
            <a:off x="-436621" y="-4334943"/>
            <a:ext cx="12436652" cy="17720619"/>
          </a:xfrm>
          <a:custGeom>
            <a:avLst/>
            <a:gdLst/>
            <a:ahLst/>
            <a:cxnLst/>
            <a:rect l="l" t="t" r="r" b="b"/>
            <a:pathLst>
              <a:path w="9327489" h="13290464">
                <a:moveTo>
                  <a:pt x="0" y="0"/>
                </a:moveTo>
                <a:lnTo>
                  <a:pt x="9327489" y="0"/>
                </a:lnTo>
                <a:lnTo>
                  <a:pt x="9327489" y="13290463"/>
                </a:lnTo>
                <a:lnTo>
                  <a:pt x="0" y="13290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025321">
            <a:off x="10023095" y="-1365387"/>
            <a:ext cx="14872416" cy="21191267"/>
          </a:xfrm>
          <a:custGeom>
            <a:avLst/>
            <a:gdLst/>
            <a:ahLst/>
            <a:cxnLst/>
            <a:rect l="l" t="t" r="r" b="b"/>
            <a:pathLst>
              <a:path w="11154312" h="15893450">
                <a:moveTo>
                  <a:pt x="0" y="0"/>
                </a:moveTo>
                <a:lnTo>
                  <a:pt x="11154311" y="0"/>
                </a:lnTo>
                <a:lnTo>
                  <a:pt x="11154311" y="15893450"/>
                </a:lnTo>
                <a:lnTo>
                  <a:pt x="0" y="158934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157450">
            <a:off x="7748837" y="5323701"/>
            <a:ext cx="10122303" cy="14422969"/>
          </a:xfrm>
          <a:custGeom>
            <a:avLst/>
            <a:gdLst/>
            <a:ahLst/>
            <a:cxnLst/>
            <a:rect l="l" t="t" r="r" b="b"/>
            <a:pathLst>
              <a:path w="7591727" h="10817227">
                <a:moveTo>
                  <a:pt x="0" y="0"/>
                </a:moveTo>
                <a:lnTo>
                  <a:pt x="7591727" y="0"/>
                </a:lnTo>
                <a:lnTo>
                  <a:pt x="7591727" y="10817227"/>
                </a:lnTo>
                <a:lnTo>
                  <a:pt x="0" y="108172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18285">
            <a:off x="15898775" y="3766964"/>
            <a:ext cx="13706856" cy="12141449"/>
          </a:xfrm>
          <a:custGeom>
            <a:avLst/>
            <a:gdLst/>
            <a:ahLst/>
            <a:cxnLst/>
            <a:rect l="l" t="t" r="r" b="b"/>
            <a:pathLst>
              <a:path w="10280142" h="9106087">
                <a:moveTo>
                  <a:pt x="0" y="0"/>
                </a:moveTo>
                <a:lnTo>
                  <a:pt x="10280142" y="0"/>
                </a:lnTo>
                <a:lnTo>
                  <a:pt x="10280142" y="9106087"/>
                </a:lnTo>
                <a:lnTo>
                  <a:pt x="0" y="91060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0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067417" y="1076967"/>
            <a:ext cx="2684788" cy="2684788"/>
          </a:xfrm>
          <a:custGeom>
            <a:avLst/>
            <a:gdLst/>
            <a:ahLst/>
            <a:cxnLst/>
            <a:rect l="l" t="t" r="r" b="b"/>
            <a:pathLst>
              <a:path w="2013591" h="2013591">
                <a:moveTo>
                  <a:pt x="0" y="0"/>
                </a:moveTo>
                <a:lnTo>
                  <a:pt x="2013591" y="0"/>
                </a:lnTo>
                <a:lnTo>
                  <a:pt x="2013591" y="2013591"/>
                </a:lnTo>
                <a:lnTo>
                  <a:pt x="0" y="20135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71600" y="10898968"/>
            <a:ext cx="3867435" cy="1343833"/>
          </a:xfrm>
          <a:custGeom>
            <a:avLst/>
            <a:gdLst/>
            <a:ahLst/>
            <a:cxnLst/>
            <a:rect l="l" t="t" r="r" b="b"/>
            <a:pathLst>
              <a:path w="2900576" h="1007875">
                <a:moveTo>
                  <a:pt x="0" y="0"/>
                </a:moveTo>
                <a:lnTo>
                  <a:pt x="2900576" y="0"/>
                </a:lnTo>
                <a:lnTo>
                  <a:pt x="2900576" y="1007875"/>
                </a:lnTo>
                <a:lnTo>
                  <a:pt x="0" y="10078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6818" t="-7553" r="-5270" b="-9383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998687" y="10748504"/>
            <a:ext cx="3176736" cy="1595896"/>
          </a:xfrm>
          <a:custGeom>
            <a:avLst/>
            <a:gdLst/>
            <a:ahLst/>
            <a:cxnLst/>
            <a:rect l="l" t="t" r="r" b="b"/>
            <a:pathLst>
              <a:path w="2382552" h="1196922">
                <a:moveTo>
                  <a:pt x="0" y="0"/>
                </a:moveTo>
                <a:lnTo>
                  <a:pt x="2382552" y="0"/>
                </a:lnTo>
                <a:lnTo>
                  <a:pt x="2382552" y="1196922"/>
                </a:lnTo>
                <a:lnTo>
                  <a:pt x="0" y="11969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473298">
            <a:off x="-7361787" y="-6163465"/>
            <a:ext cx="13840629" cy="12259944"/>
          </a:xfrm>
          <a:custGeom>
            <a:avLst/>
            <a:gdLst/>
            <a:ahLst/>
            <a:cxnLst/>
            <a:rect l="l" t="t" r="r" b="b"/>
            <a:pathLst>
              <a:path w="10380472" h="9194958">
                <a:moveTo>
                  <a:pt x="0" y="0"/>
                </a:moveTo>
                <a:lnTo>
                  <a:pt x="10380472" y="0"/>
                </a:lnTo>
                <a:lnTo>
                  <a:pt x="10380472" y="9194958"/>
                </a:lnTo>
                <a:lnTo>
                  <a:pt x="0" y="91949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0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t="-26388" r="-26388"/>
            </a:stretch>
          </a:blipFill>
        </p:spPr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4F3CCB2-D12D-486E-AD47-C1A3F0D6F2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97592" y="3339500"/>
            <a:ext cx="12558848" cy="6064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upo"/>
          <p:cNvGrpSpPr/>
          <p:nvPr/>
        </p:nvGrpSpPr>
        <p:grpSpPr>
          <a:xfrm>
            <a:off x="-703686" y="4762661"/>
            <a:ext cx="4376362" cy="9433601"/>
            <a:chOff x="0" y="0"/>
            <a:chExt cx="4376361" cy="9433599"/>
          </a:xfrm>
        </p:grpSpPr>
        <p:pic>
          <p:nvPicPr>
            <p:cNvPr id="171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1015982" y="819012"/>
              <a:ext cx="1863038" cy="18630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3000"/>
            </a:blip>
            <a:srcRect/>
            <a:stretch>
              <a:fillRect/>
            </a:stretch>
          </p:blipFill>
          <p:spPr>
            <a:xfrm>
              <a:off x="1131897" y="3998304"/>
              <a:ext cx="1449030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1589425" y="6184210"/>
              <a:ext cx="1138523" cy="1138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134336" y="8447742"/>
              <a:ext cx="828018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2727948" y="7777565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3299784" y="8033733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0" y="2341068"/>
              <a:ext cx="1863038" cy="1863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413145" y="3439781"/>
              <a:ext cx="1449030" cy="14490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535729" y="5684524"/>
              <a:ext cx="1449029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341113" y="4546002"/>
              <a:ext cx="1138523" cy="1138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1241162" y="4985987"/>
              <a:ext cx="828017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2879019" y="2611764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962353" y="1927059"/>
              <a:ext cx="414009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2227869" y="1260199"/>
              <a:ext cx="414010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2501524" y="1403512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1923782" y="1927059"/>
              <a:ext cx="414009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9000"/>
            </a:blip>
            <a:srcRect/>
            <a:stretch>
              <a:fillRect/>
            </a:stretch>
          </p:blipFill>
          <p:spPr>
            <a:xfrm>
              <a:off x="1132278" y="2268041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9000"/>
            </a:blip>
            <a:srcRect/>
            <a:stretch>
              <a:fillRect/>
            </a:stretch>
          </p:blipFill>
          <p:spPr>
            <a:xfrm>
              <a:off x="1942457" y="2502224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1163748" y="3439780"/>
              <a:ext cx="621014" cy="621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2410816" y="3773061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1485923" y="6978372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1923782" y="7205717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1942457" y="7840242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3348959" y="7257539"/>
              <a:ext cx="621014" cy="621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2915533" y="1817520"/>
              <a:ext cx="1449029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2344546" y="6980886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1041714" y="1674207"/>
              <a:ext cx="828018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993807" y="6719544"/>
              <a:ext cx="414009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555963" y="8654457"/>
              <a:ext cx="414010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921096" y="9019591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548345" y="8197468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2727948" y="8398577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3000"/>
            </a:blip>
            <a:srcRect/>
            <a:stretch>
              <a:fillRect/>
            </a:stretch>
          </p:blipFill>
          <p:spPr>
            <a:xfrm>
              <a:off x="2520943" y="5531859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10000"/>
            </a:blip>
            <a:srcRect/>
            <a:stretch>
              <a:fillRect/>
            </a:stretch>
          </p:blipFill>
          <p:spPr>
            <a:xfrm>
              <a:off x="2716147" y="6825706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2227869" y="5192989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907737" y="782499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1838955" y="3170286"/>
              <a:ext cx="828017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031828" y="5192989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3000"/>
            </a:blip>
            <a:srcRect/>
            <a:stretch>
              <a:fillRect/>
            </a:stretch>
          </p:blipFill>
          <p:spPr>
            <a:xfrm>
              <a:off x="1297726" y="0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2064635" y="7322731"/>
              <a:ext cx="1138524" cy="1138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1838955" y="1984713"/>
              <a:ext cx="1138524" cy="11385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3" name="Coordinar esfuerzos, compartiendo experiencias."/>
          <p:cNvSpPr txBox="1"/>
          <p:nvPr/>
        </p:nvSpPr>
        <p:spPr>
          <a:xfrm>
            <a:off x="679251" y="12494965"/>
            <a:ext cx="13182435" cy="78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 defTabSz="359999">
              <a:defRPr sz="2400" b="0">
                <a:solidFill>
                  <a:srgbClr val="E5EAF5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Coordinar esfuerzos, compartiendo experiencias.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D2E77A5-DEAF-4C8D-B208-78254F743772}"/>
              </a:ext>
            </a:extLst>
          </p:cNvPr>
          <p:cNvGrpSpPr/>
          <p:nvPr/>
        </p:nvGrpSpPr>
        <p:grpSpPr>
          <a:xfrm>
            <a:off x="11302236" y="905959"/>
            <a:ext cx="11947436" cy="1698414"/>
            <a:chOff x="11732473" y="645054"/>
            <a:chExt cx="11947436" cy="1698414"/>
          </a:xfrm>
        </p:grpSpPr>
        <p:sp>
          <p:nvSpPr>
            <p:cNvPr id="215" name="buenas…"/>
            <p:cNvSpPr txBox="1"/>
            <p:nvPr/>
          </p:nvSpPr>
          <p:spPr>
            <a:xfrm>
              <a:off x="12336702" y="887994"/>
              <a:ext cx="11343207" cy="14554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/>
            <a:lstStyle/>
            <a:p>
              <a:pPr algn="l" defTabSz="359999">
                <a:defRPr sz="8000" b="0">
                  <a:solidFill>
                    <a:srgbClr val="FF5291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s-MX" dirty="0"/>
                <a:t>propósito</a:t>
              </a:r>
            </a:p>
          </p:txBody>
        </p:sp>
        <p:pic>
          <p:nvPicPr>
            <p:cNvPr id="216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32473" y="645054"/>
              <a:ext cx="720001" cy="720001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60" name="Imagen 59">
            <a:extLst>
              <a:ext uri="{FF2B5EF4-FFF2-40B4-BE49-F238E27FC236}">
                <a16:creationId xmlns:a16="http://schemas.microsoft.com/office/drawing/2014/main" id="{0061A88F-53D4-44AC-9379-3C44B31F7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57" y="1516481"/>
            <a:ext cx="8638020" cy="11122075"/>
          </a:xfrm>
          <a:prstGeom prst="rect">
            <a:avLst/>
          </a:prstGeom>
          <a:effectLst>
            <a:outerShdw blurRad="419100" dist="38100" dir="8100000" algn="tr" rotWithShape="0">
              <a:prstClr val="black">
                <a:alpha val="15000"/>
              </a:prstClr>
            </a:outerShdw>
          </a:effectLst>
        </p:spPr>
      </p:pic>
      <p:sp>
        <p:nvSpPr>
          <p:cNvPr id="63" name="buenas prácticas">
            <a:extLst>
              <a:ext uri="{FF2B5EF4-FFF2-40B4-BE49-F238E27FC236}">
                <a16:creationId xmlns:a16="http://schemas.microsoft.com/office/drawing/2014/main" id="{BF2C0644-A0D2-4099-96D7-1876A524A1CC}"/>
              </a:ext>
            </a:extLst>
          </p:cNvPr>
          <p:cNvSpPr txBox="1"/>
          <p:nvPr/>
        </p:nvSpPr>
        <p:spPr>
          <a:xfrm>
            <a:off x="8105298" y="673192"/>
            <a:ext cx="11343207" cy="629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 defTabSz="359999">
              <a:defRPr b="0">
                <a:solidFill>
                  <a:srgbClr val="FF529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MX" dirty="0"/>
              <a:t>propósito</a:t>
            </a:r>
          </a:p>
        </p:txBody>
      </p:sp>
      <p:pic>
        <p:nvPicPr>
          <p:cNvPr id="64" name="230324 1316 PATSEF2023 Elementos gráficos - Cruz azul acero.png" descr="230324 1316 PATSEF2023 Elementos gráficos - Cruz azul acero.png">
            <a:extLst>
              <a:ext uri="{FF2B5EF4-FFF2-40B4-BE49-F238E27FC236}">
                <a16:creationId xmlns:a16="http://schemas.microsoft.com/office/drawing/2014/main" id="{3F4069B1-9440-459A-A2D8-063921AEC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441" y="886062"/>
            <a:ext cx="216001" cy="2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COMITÉ RECTOR DEL SISTEMA ESTATAL DE FISCALIZACIÓN">
            <a:extLst>
              <a:ext uri="{FF2B5EF4-FFF2-40B4-BE49-F238E27FC236}">
                <a16:creationId xmlns:a16="http://schemas.microsoft.com/office/drawing/2014/main" id="{C9ECE7E5-EC20-4699-A19B-565F148551B4}"/>
              </a:ext>
            </a:extLst>
          </p:cNvPr>
          <p:cNvSpPr txBox="1"/>
          <p:nvPr/>
        </p:nvSpPr>
        <p:spPr>
          <a:xfrm>
            <a:off x="885739" y="581488"/>
            <a:ext cx="8592604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359999">
              <a:defRPr sz="2200" b="0">
                <a:solidFill>
                  <a:srgbClr val="8D8DAA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algn="l"/>
            <a:r>
              <a:rPr lang="es-MX" dirty="0"/>
              <a:t>GRUPO DE TRABAJO DE </a:t>
            </a:r>
            <a:r>
              <a:rPr lang="es-MX" dirty="0">
                <a:latin typeface="Montserrat SemiBold" panose="00000700000000000000" pitchFamily="2" charset="0"/>
              </a:rPr>
              <a:t>CONTROL INTERNO</a:t>
            </a:r>
            <a:endParaRPr dirty="0">
              <a:latin typeface="Montserrat SemiBold" panose="00000700000000000000" pitchFamily="2" charset="0"/>
            </a:endParaRPr>
          </a:p>
        </p:txBody>
      </p:sp>
      <p:sp>
        <p:nvSpPr>
          <p:cNvPr id="66" name="Se sugiere hacer énfasis en aquellos que son más representativos dentro de las líneas de acción e indicadores comprometidos por el grupo de trabajo.…">
            <a:extLst>
              <a:ext uri="{FF2B5EF4-FFF2-40B4-BE49-F238E27FC236}">
                <a16:creationId xmlns:a16="http://schemas.microsoft.com/office/drawing/2014/main" id="{797B0075-ECB3-46F6-AD30-1BC336972E22}"/>
              </a:ext>
            </a:extLst>
          </p:cNvPr>
          <p:cNvSpPr txBox="1"/>
          <p:nvPr/>
        </p:nvSpPr>
        <p:spPr>
          <a:xfrm>
            <a:off x="12015157" y="2850103"/>
            <a:ext cx="10352195" cy="720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 defTabSz="359999">
              <a:lnSpc>
                <a:spcPct val="120000"/>
              </a:lnSpc>
              <a:buClr>
                <a:srgbClr val="EC5F90"/>
              </a:buClr>
              <a:buSzPct val="100000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dirty="0"/>
              <a:t>El </a:t>
            </a:r>
            <a:r>
              <a:rPr lang="es-MX" dirty="0">
                <a:latin typeface="Montserrat SemiBold" panose="00000700000000000000" pitchFamily="2" charset="0"/>
              </a:rPr>
              <a:t>Estudio Situacional de los Sistemas de Control Interno y Capacidades de los Órganos Internos de Control de la Administración Pública Municipal </a:t>
            </a:r>
            <a:r>
              <a:rPr lang="es-MX" dirty="0"/>
              <a:t>sugiere que los Sistemas de Control Interno municipales tienen un grado en el avance de diseño e implementación del </a:t>
            </a:r>
            <a:r>
              <a:rPr lang="es-MX" dirty="0">
                <a:latin typeface="Montserrat SemiBold" panose="00000700000000000000" pitchFamily="2" charset="0"/>
              </a:rPr>
              <a:t>36.3 %</a:t>
            </a:r>
            <a:r>
              <a:rPr lang="es-MX" dirty="0"/>
              <a:t> en promedio estatal.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CED5AE-69FF-44E7-B234-17745B54D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7462" y="6801710"/>
            <a:ext cx="11776985" cy="5516863"/>
          </a:xfrm>
          <a:prstGeom prst="rect">
            <a:avLst/>
          </a:prstGeom>
        </p:spPr>
      </p:pic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090292D0-CA73-4103-A9FF-2F64A0C68F4D}"/>
              </a:ext>
            </a:extLst>
          </p:cNvPr>
          <p:cNvSpPr/>
          <p:nvPr/>
        </p:nvSpPr>
        <p:spPr>
          <a:xfrm>
            <a:off x="10455971" y="3438797"/>
            <a:ext cx="1649896" cy="5387151"/>
          </a:xfrm>
          <a:custGeom>
            <a:avLst/>
            <a:gdLst>
              <a:gd name="connsiteX0" fmla="*/ 0 w 1649896"/>
              <a:gd name="connsiteY0" fmla="*/ 357951 h 5387151"/>
              <a:gd name="connsiteX1" fmla="*/ 1172817 w 1649896"/>
              <a:gd name="connsiteY1" fmla="*/ 318194 h 5387151"/>
              <a:gd name="connsiteX2" fmla="*/ 477078 w 1649896"/>
              <a:gd name="connsiteY2" fmla="*/ 3757133 h 5387151"/>
              <a:gd name="connsiteX3" fmla="*/ 1649896 w 1649896"/>
              <a:gd name="connsiteY3" fmla="*/ 5387151 h 538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9896" h="5387151">
                <a:moveTo>
                  <a:pt x="0" y="357951"/>
                </a:moveTo>
                <a:cubicBezTo>
                  <a:pt x="546652" y="54807"/>
                  <a:pt x="1093304" y="-248336"/>
                  <a:pt x="1172817" y="318194"/>
                </a:cubicBezTo>
                <a:cubicBezTo>
                  <a:pt x="1252330" y="884724"/>
                  <a:pt x="397565" y="2912307"/>
                  <a:pt x="477078" y="3757133"/>
                </a:cubicBezTo>
                <a:cubicBezTo>
                  <a:pt x="556591" y="4601959"/>
                  <a:pt x="1103243" y="4994555"/>
                  <a:pt x="1649896" y="5387151"/>
                </a:cubicBezTo>
              </a:path>
            </a:pathLst>
          </a:custGeom>
          <a:noFill/>
          <a:ln w="76200" cap="flat">
            <a:solidFill>
              <a:srgbClr val="FF5291"/>
            </a:solidFill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56" name="officeArt object">
            <a:extLst>
              <a:ext uri="{FF2B5EF4-FFF2-40B4-BE49-F238E27FC236}">
                <a16:creationId xmlns:a16="http://schemas.microsoft.com/office/drawing/2014/main" id="{B5A2463E-7064-4ACA-83F6-0A9C51AF6681}"/>
              </a:ext>
            </a:extLst>
          </p:cNvPr>
          <p:cNvPicPr/>
          <p:nvPr/>
        </p:nvPicPr>
        <p:blipFill>
          <a:blip r:embed="rId5"/>
          <a:srcRect l="63" r="63"/>
          <a:stretch>
            <a:fillRect/>
          </a:stretch>
        </p:blipFill>
        <p:spPr>
          <a:xfrm>
            <a:off x="22559443" y="649342"/>
            <a:ext cx="867139" cy="86713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upo"/>
          <p:cNvGrpSpPr/>
          <p:nvPr/>
        </p:nvGrpSpPr>
        <p:grpSpPr>
          <a:xfrm>
            <a:off x="-703686" y="4762661"/>
            <a:ext cx="4376362" cy="9433601"/>
            <a:chOff x="0" y="0"/>
            <a:chExt cx="4376361" cy="9433599"/>
          </a:xfrm>
        </p:grpSpPr>
        <p:pic>
          <p:nvPicPr>
            <p:cNvPr id="171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1015982" y="819012"/>
              <a:ext cx="1863038" cy="18630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3000"/>
            </a:blip>
            <a:srcRect/>
            <a:stretch>
              <a:fillRect/>
            </a:stretch>
          </p:blipFill>
          <p:spPr>
            <a:xfrm>
              <a:off x="1131897" y="3998304"/>
              <a:ext cx="1449030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1589425" y="6184210"/>
              <a:ext cx="1138523" cy="1138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134336" y="8447742"/>
              <a:ext cx="828018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2727948" y="7777565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3299784" y="8033733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0" y="2341068"/>
              <a:ext cx="1863038" cy="1863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413145" y="3439781"/>
              <a:ext cx="1449030" cy="14490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535729" y="5684524"/>
              <a:ext cx="1449029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341113" y="4546002"/>
              <a:ext cx="1138523" cy="1138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1241162" y="4985987"/>
              <a:ext cx="828017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2879019" y="2611764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962353" y="1927059"/>
              <a:ext cx="414009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2227869" y="1260199"/>
              <a:ext cx="414010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2501524" y="1403512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1923782" y="1927059"/>
              <a:ext cx="414009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9000"/>
            </a:blip>
            <a:srcRect/>
            <a:stretch>
              <a:fillRect/>
            </a:stretch>
          </p:blipFill>
          <p:spPr>
            <a:xfrm>
              <a:off x="1132278" y="2268041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9000"/>
            </a:blip>
            <a:srcRect/>
            <a:stretch>
              <a:fillRect/>
            </a:stretch>
          </p:blipFill>
          <p:spPr>
            <a:xfrm>
              <a:off x="1942457" y="2502224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1163748" y="3439780"/>
              <a:ext cx="621014" cy="621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2410816" y="3773061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1485923" y="6978372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1923782" y="7205717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1942457" y="7840242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3348959" y="7257539"/>
              <a:ext cx="621014" cy="621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2915533" y="1817520"/>
              <a:ext cx="1449029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2344546" y="6980886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1041714" y="1674207"/>
              <a:ext cx="828018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993807" y="6719544"/>
              <a:ext cx="414009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555963" y="8654457"/>
              <a:ext cx="414010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921096" y="9019591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548345" y="8197468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2727948" y="8398577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3000"/>
            </a:blip>
            <a:srcRect/>
            <a:stretch>
              <a:fillRect/>
            </a:stretch>
          </p:blipFill>
          <p:spPr>
            <a:xfrm>
              <a:off x="2520943" y="5531859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10000"/>
            </a:blip>
            <a:srcRect/>
            <a:stretch>
              <a:fillRect/>
            </a:stretch>
          </p:blipFill>
          <p:spPr>
            <a:xfrm>
              <a:off x="2716147" y="6825706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2227869" y="5192989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907737" y="782499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1838955" y="3170286"/>
              <a:ext cx="828017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031828" y="5192989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3000"/>
            </a:blip>
            <a:srcRect/>
            <a:stretch>
              <a:fillRect/>
            </a:stretch>
          </p:blipFill>
          <p:spPr>
            <a:xfrm>
              <a:off x="1297726" y="0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2064635" y="7322731"/>
              <a:ext cx="1138524" cy="1138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1838955" y="1984713"/>
              <a:ext cx="1138524" cy="11385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3" name="Coordinar esfuerzos, compartiendo experiencias."/>
          <p:cNvSpPr txBox="1"/>
          <p:nvPr/>
        </p:nvSpPr>
        <p:spPr>
          <a:xfrm>
            <a:off x="679251" y="12494965"/>
            <a:ext cx="13182435" cy="78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 defTabSz="359999">
              <a:defRPr sz="2400" b="0">
                <a:solidFill>
                  <a:srgbClr val="E5EAF5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Coordinar esfuerzos, compartiendo experiencias.</a:t>
            </a:r>
          </a:p>
        </p:txBody>
      </p:sp>
      <p:sp>
        <p:nvSpPr>
          <p:cNvPr id="63" name="buenas prácticas">
            <a:extLst>
              <a:ext uri="{FF2B5EF4-FFF2-40B4-BE49-F238E27FC236}">
                <a16:creationId xmlns:a16="http://schemas.microsoft.com/office/drawing/2014/main" id="{BF2C0644-A0D2-4099-96D7-1876A524A1CC}"/>
              </a:ext>
            </a:extLst>
          </p:cNvPr>
          <p:cNvSpPr txBox="1"/>
          <p:nvPr/>
        </p:nvSpPr>
        <p:spPr>
          <a:xfrm>
            <a:off x="8105298" y="673192"/>
            <a:ext cx="11343207" cy="629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 defTabSz="359999">
              <a:defRPr b="0">
                <a:solidFill>
                  <a:srgbClr val="FF529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MX" dirty="0"/>
              <a:t>propósito</a:t>
            </a:r>
          </a:p>
        </p:txBody>
      </p:sp>
      <p:pic>
        <p:nvPicPr>
          <p:cNvPr id="64" name="230324 1316 PATSEF2023 Elementos gráficos - Cruz azul acero.png" descr="230324 1316 PATSEF2023 Elementos gráficos - Cruz azul acero.png">
            <a:extLst>
              <a:ext uri="{FF2B5EF4-FFF2-40B4-BE49-F238E27FC236}">
                <a16:creationId xmlns:a16="http://schemas.microsoft.com/office/drawing/2014/main" id="{3F4069B1-9440-459A-A2D8-063921AEC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441" y="886062"/>
            <a:ext cx="216001" cy="2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COMITÉ RECTOR DEL SISTEMA ESTATAL DE FISCALIZACIÓN">
            <a:extLst>
              <a:ext uri="{FF2B5EF4-FFF2-40B4-BE49-F238E27FC236}">
                <a16:creationId xmlns:a16="http://schemas.microsoft.com/office/drawing/2014/main" id="{C9ECE7E5-EC20-4699-A19B-565F148551B4}"/>
              </a:ext>
            </a:extLst>
          </p:cNvPr>
          <p:cNvSpPr txBox="1"/>
          <p:nvPr/>
        </p:nvSpPr>
        <p:spPr>
          <a:xfrm>
            <a:off x="885739" y="581488"/>
            <a:ext cx="8592604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359999">
              <a:defRPr sz="2200" b="0">
                <a:solidFill>
                  <a:srgbClr val="8D8DAA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algn="l"/>
            <a:r>
              <a:rPr lang="es-MX" dirty="0"/>
              <a:t>GRUPO DE TRABAJO DE </a:t>
            </a:r>
            <a:r>
              <a:rPr lang="es-MX" dirty="0">
                <a:latin typeface="Montserrat SemiBold" panose="00000700000000000000" pitchFamily="2" charset="0"/>
              </a:rPr>
              <a:t>CONTROL INTERNO</a:t>
            </a:r>
            <a:endParaRPr dirty="0">
              <a:latin typeface="Montserrat SemiBold" panose="00000700000000000000" pitchFamily="2" charset="0"/>
            </a:endParaRPr>
          </a:p>
        </p:txBody>
      </p:sp>
      <p:sp>
        <p:nvSpPr>
          <p:cNvPr id="66" name="Se sugiere hacer énfasis en aquellos que son más representativos dentro de las líneas de acción e indicadores comprometidos por el grupo de trabajo.…">
            <a:extLst>
              <a:ext uri="{FF2B5EF4-FFF2-40B4-BE49-F238E27FC236}">
                <a16:creationId xmlns:a16="http://schemas.microsoft.com/office/drawing/2014/main" id="{797B0075-ECB3-46F6-AD30-1BC336972E22}"/>
              </a:ext>
            </a:extLst>
          </p:cNvPr>
          <p:cNvSpPr txBox="1"/>
          <p:nvPr/>
        </p:nvSpPr>
        <p:spPr>
          <a:xfrm>
            <a:off x="9476549" y="6410080"/>
            <a:ext cx="13432660" cy="720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 defTabSz="359999">
              <a:lnSpc>
                <a:spcPct val="120000"/>
              </a:lnSpc>
              <a:buClr>
                <a:srgbClr val="EC5F90"/>
              </a:buClr>
              <a:buSzPct val="100000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dirty="0"/>
              <a:t>El </a:t>
            </a:r>
            <a:r>
              <a:rPr lang="es-MX" dirty="0">
                <a:latin typeface="Montserrat SemiBold" panose="00000700000000000000" pitchFamily="2" charset="0"/>
              </a:rPr>
              <a:t>Sistema Estatal Anticorrupción del SEA, a través de su Secretaría Ejecutiva, </a:t>
            </a:r>
            <a:r>
              <a:rPr lang="es-MX" b="0" dirty="0">
                <a:solidFill>
                  <a:srgbClr val="4A4D5E"/>
                </a:solidFill>
                <a:latin typeface="Montserrat Regular"/>
              </a:rPr>
              <a:t>emitió en 2021 una recomendación no vinculante para que las Administraciones Municipales adoptaran o se homologaran al </a:t>
            </a:r>
            <a:r>
              <a:rPr lang="es-MX" b="0" dirty="0">
                <a:solidFill>
                  <a:srgbClr val="4A4D5E"/>
                </a:solidFill>
                <a:latin typeface="Montserrat SemiBold" panose="00000700000000000000" pitchFamily="2" charset="0"/>
              </a:rPr>
              <a:t>Modelo Estatal de Lineamientos Generales de Control Interno del Sistema Estatal de Fiscalización (SEF)</a:t>
            </a:r>
            <a:r>
              <a:rPr lang="es-MX" b="0" dirty="0">
                <a:solidFill>
                  <a:srgbClr val="4A4D5E"/>
                </a:solidFill>
                <a:latin typeface="Montserrat Regular"/>
              </a:rPr>
              <a:t>.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1C7772-FDA2-465F-90D2-5108F897A8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3067" y="9598562"/>
            <a:ext cx="12713675" cy="289508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8340D7F-DAB4-4270-A218-9E5F480D0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79" y="6272785"/>
            <a:ext cx="7497071" cy="355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C9030A5-BF26-48DE-9BB7-10B81F173586}"/>
              </a:ext>
            </a:extLst>
          </p:cNvPr>
          <p:cNvCxnSpPr/>
          <p:nvPr/>
        </p:nvCxnSpPr>
        <p:spPr>
          <a:xfrm>
            <a:off x="1403250" y="5756563"/>
            <a:ext cx="20937205" cy="0"/>
          </a:xfrm>
          <a:prstGeom prst="line">
            <a:avLst/>
          </a:prstGeom>
          <a:noFill/>
          <a:ln w="762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Se sugiere hacer énfasis en aquellos que son más representativos dentro de las líneas de acción e indicadores comprometidos por el grupo de trabajo.…">
            <a:extLst>
              <a:ext uri="{FF2B5EF4-FFF2-40B4-BE49-F238E27FC236}">
                <a16:creationId xmlns:a16="http://schemas.microsoft.com/office/drawing/2014/main" id="{EF6DC1B3-0270-4CBA-A5CC-DC757894355B}"/>
              </a:ext>
            </a:extLst>
          </p:cNvPr>
          <p:cNvSpPr txBox="1"/>
          <p:nvPr/>
        </p:nvSpPr>
        <p:spPr>
          <a:xfrm>
            <a:off x="1707131" y="1947802"/>
            <a:ext cx="13432660" cy="2845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 defTabSz="359999">
              <a:lnSpc>
                <a:spcPct val="120000"/>
              </a:lnSpc>
              <a:buClr>
                <a:srgbClr val="EC5F90"/>
              </a:buClr>
              <a:buSzPct val="100000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dirty="0"/>
              <a:t>En materia de competencias, el Estudio Situacional señala que respecto del </a:t>
            </a:r>
            <a:r>
              <a:rPr lang="es-MX" b="0" dirty="0">
                <a:solidFill>
                  <a:srgbClr val="4A4D5E"/>
                </a:solidFill>
                <a:latin typeface="Montserrat SemiBold" panose="00000700000000000000" pitchFamily="2" charset="0"/>
                <a:cs typeface="Montserrat Regular"/>
              </a:rPr>
              <a:t>componente de supervisión</a:t>
            </a:r>
            <a:r>
              <a:rPr lang="es-MX" dirty="0"/>
              <a:t>, el </a:t>
            </a:r>
            <a:r>
              <a:rPr lang="es-MX" dirty="0">
                <a:solidFill>
                  <a:srgbClr val="FF5291"/>
                </a:solidFill>
                <a:latin typeface="Montserrat SemiBold" panose="00000700000000000000" pitchFamily="2" charset="0"/>
              </a:rPr>
              <a:t>grado de implementación se encuentra en un rango bajo con 16.1%, </a:t>
            </a:r>
            <a:r>
              <a:rPr lang="es-MX" dirty="0"/>
              <a:t>siendo el componente con </a:t>
            </a:r>
            <a:r>
              <a:rPr lang="es-MX" dirty="0">
                <a:latin typeface="Montserrat SemiBold" panose="00000700000000000000" pitchFamily="2" charset="0"/>
              </a:rPr>
              <a:t>mayor debilidad </a:t>
            </a:r>
            <a:r>
              <a:rPr lang="es-MX" dirty="0"/>
              <a:t>en los sistemas de control interno de las administraciones públicas.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E7A943B-542F-4A01-897E-4ADDE8F43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5789" y="1062785"/>
            <a:ext cx="4525431" cy="4212350"/>
          </a:xfrm>
          <a:prstGeom prst="rect">
            <a:avLst/>
          </a:prstGeom>
        </p:spPr>
      </p:pic>
      <p:pic>
        <p:nvPicPr>
          <p:cNvPr id="55" name="officeArt object">
            <a:extLst>
              <a:ext uri="{FF2B5EF4-FFF2-40B4-BE49-F238E27FC236}">
                <a16:creationId xmlns:a16="http://schemas.microsoft.com/office/drawing/2014/main" id="{95DC6EBA-E1D2-41F2-A468-766A4A318B97}"/>
              </a:ext>
            </a:extLst>
          </p:cNvPr>
          <p:cNvPicPr/>
          <p:nvPr/>
        </p:nvPicPr>
        <p:blipFill>
          <a:blip r:embed="rId6"/>
          <a:srcRect l="63" r="63"/>
          <a:stretch>
            <a:fillRect/>
          </a:stretch>
        </p:blipFill>
        <p:spPr>
          <a:xfrm>
            <a:off x="22559443" y="649342"/>
            <a:ext cx="867139" cy="86713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531339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25">
            <a:extLst>
              <a:ext uri="{FF2B5EF4-FFF2-40B4-BE49-F238E27FC236}">
                <a16:creationId xmlns:a16="http://schemas.microsoft.com/office/drawing/2014/main" id="{AA346D46-C55E-4A7F-8E31-F0A6F83AF84C}"/>
              </a:ext>
            </a:extLst>
          </p:cNvPr>
          <p:cNvSpPr/>
          <p:nvPr/>
        </p:nvSpPr>
        <p:spPr>
          <a:xfrm>
            <a:off x="13861123" y="10979749"/>
            <a:ext cx="7141559" cy="1028398"/>
          </a:xfrm>
          <a:custGeom>
            <a:avLst/>
            <a:gdLst/>
            <a:ahLst/>
            <a:cxnLst/>
            <a:rect l="l" t="t" r="r" b="b"/>
            <a:pathLst>
              <a:path w="2093832" h="411297">
                <a:moveTo>
                  <a:pt x="0" y="0"/>
                </a:moveTo>
                <a:lnTo>
                  <a:pt x="1890632" y="0"/>
                </a:lnTo>
                <a:lnTo>
                  <a:pt x="2093832" y="205649"/>
                </a:lnTo>
                <a:lnTo>
                  <a:pt x="1890632" y="411297"/>
                </a:lnTo>
                <a:lnTo>
                  <a:pt x="0" y="411297"/>
                </a:lnTo>
                <a:lnTo>
                  <a:pt x="203200" y="205649"/>
                </a:lnTo>
                <a:lnTo>
                  <a:pt x="0" y="0"/>
                </a:lnTo>
                <a:close/>
              </a:path>
            </a:pathLst>
          </a:custGeom>
          <a:solidFill>
            <a:srgbClr val="FF5291"/>
          </a:solidFill>
        </p:spPr>
      </p:sp>
      <p:sp>
        <p:nvSpPr>
          <p:cNvPr id="67" name="Freeform 25">
            <a:extLst>
              <a:ext uri="{FF2B5EF4-FFF2-40B4-BE49-F238E27FC236}">
                <a16:creationId xmlns:a16="http://schemas.microsoft.com/office/drawing/2014/main" id="{4D73EA23-38BE-499E-9939-88BF3C02E564}"/>
              </a:ext>
            </a:extLst>
          </p:cNvPr>
          <p:cNvSpPr/>
          <p:nvPr/>
        </p:nvSpPr>
        <p:spPr>
          <a:xfrm>
            <a:off x="12500444" y="2267321"/>
            <a:ext cx="7975090" cy="1206864"/>
          </a:xfrm>
          <a:custGeom>
            <a:avLst/>
            <a:gdLst/>
            <a:ahLst/>
            <a:cxnLst/>
            <a:rect l="l" t="t" r="r" b="b"/>
            <a:pathLst>
              <a:path w="2093832" h="411297">
                <a:moveTo>
                  <a:pt x="0" y="0"/>
                </a:moveTo>
                <a:lnTo>
                  <a:pt x="1890632" y="0"/>
                </a:lnTo>
                <a:lnTo>
                  <a:pt x="2093832" y="205649"/>
                </a:lnTo>
                <a:lnTo>
                  <a:pt x="1890632" y="411297"/>
                </a:lnTo>
                <a:lnTo>
                  <a:pt x="0" y="411297"/>
                </a:lnTo>
                <a:lnTo>
                  <a:pt x="203200" y="205649"/>
                </a:lnTo>
                <a:lnTo>
                  <a:pt x="0" y="0"/>
                </a:lnTo>
                <a:close/>
              </a:path>
            </a:pathLst>
          </a:custGeom>
          <a:solidFill>
            <a:srgbClr val="7693A8"/>
          </a:solidFill>
        </p:spPr>
      </p:sp>
      <p:grpSp>
        <p:nvGrpSpPr>
          <p:cNvPr id="212" name="Grupo"/>
          <p:cNvGrpSpPr/>
          <p:nvPr/>
        </p:nvGrpSpPr>
        <p:grpSpPr>
          <a:xfrm>
            <a:off x="-703686" y="4762661"/>
            <a:ext cx="4376362" cy="9433601"/>
            <a:chOff x="0" y="0"/>
            <a:chExt cx="4376361" cy="9433599"/>
          </a:xfrm>
        </p:grpSpPr>
        <p:pic>
          <p:nvPicPr>
            <p:cNvPr id="171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1015982" y="819012"/>
              <a:ext cx="1863038" cy="18630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3000"/>
            </a:blip>
            <a:srcRect/>
            <a:stretch>
              <a:fillRect/>
            </a:stretch>
          </p:blipFill>
          <p:spPr>
            <a:xfrm>
              <a:off x="1131897" y="3998304"/>
              <a:ext cx="1449030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1589425" y="6184210"/>
              <a:ext cx="1138523" cy="1138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134336" y="8447742"/>
              <a:ext cx="828018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2727948" y="7777565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3299784" y="8033733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0" y="2341068"/>
              <a:ext cx="1863038" cy="1863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413145" y="3439781"/>
              <a:ext cx="1449030" cy="14490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535729" y="5684524"/>
              <a:ext cx="1449029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341113" y="4546002"/>
              <a:ext cx="1138523" cy="1138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1241162" y="4985987"/>
              <a:ext cx="828017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2879019" y="2611764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962353" y="1927059"/>
              <a:ext cx="414009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2227869" y="1260199"/>
              <a:ext cx="414010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2501524" y="1403512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1923782" y="1927059"/>
              <a:ext cx="414009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9000"/>
            </a:blip>
            <a:srcRect/>
            <a:stretch>
              <a:fillRect/>
            </a:stretch>
          </p:blipFill>
          <p:spPr>
            <a:xfrm>
              <a:off x="1132278" y="2268041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9000"/>
            </a:blip>
            <a:srcRect/>
            <a:stretch>
              <a:fillRect/>
            </a:stretch>
          </p:blipFill>
          <p:spPr>
            <a:xfrm>
              <a:off x="1942457" y="2502224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1163748" y="3439780"/>
              <a:ext cx="621014" cy="621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2410816" y="3773061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1485923" y="6978372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1923782" y="7205717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1942457" y="7840242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3348959" y="7257539"/>
              <a:ext cx="621014" cy="621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2915533" y="1817520"/>
              <a:ext cx="1449029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2344546" y="6980886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1041714" y="1674207"/>
              <a:ext cx="828018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993807" y="6719544"/>
              <a:ext cx="414009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555963" y="8654457"/>
              <a:ext cx="414010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921096" y="9019591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548345" y="8197468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2727948" y="8398577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3000"/>
            </a:blip>
            <a:srcRect/>
            <a:stretch>
              <a:fillRect/>
            </a:stretch>
          </p:blipFill>
          <p:spPr>
            <a:xfrm>
              <a:off x="2520943" y="5531859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10000"/>
            </a:blip>
            <a:srcRect/>
            <a:stretch>
              <a:fillRect/>
            </a:stretch>
          </p:blipFill>
          <p:spPr>
            <a:xfrm>
              <a:off x="2716147" y="6825706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2227869" y="5192989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907737" y="782499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1838955" y="3170286"/>
              <a:ext cx="828017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031828" y="5192989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3000"/>
            </a:blip>
            <a:srcRect/>
            <a:stretch>
              <a:fillRect/>
            </a:stretch>
          </p:blipFill>
          <p:spPr>
            <a:xfrm>
              <a:off x="1297726" y="0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2064635" y="7322731"/>
              <a:ext cx="1138524" cy="1138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1838955" y="1984713"/>
              <a:ext cx="1138524" cy="11385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3" name="Coordinar esfuerzos, compartiendo experiencias."/>
          <p:cNvSpPr txBox="1"/>
          <p:nvPr/>
        </p:nvSpPr>
        <p:spPr>
          <a:xfrm>
            <a:off x="679251" y="12494965"/>
            <a:ext cx="13182435" cy="78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 defTabSz="359999">
              <a:defRPr sz="2400" b="0">
                <a:solidFill>
                  <a:srgbClr val="E5EAF5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Coordinar esfuerzos, compartiendo experiencias.</a:t>
            </a:r>
          </a:p>
        </p:txBody>
      </p:sp>
      <p:sp>
        <p:nvSpPr>
          <p:cNvPr id="63" name="buenas prácticas">
            <a:extLst>
              <a:ext uri="{FF2B5EF4-FFF2-40B4-BE49-F238E27FC236}">
                <a16:creationId xmlns:a16="http://schemas.microsoft.com/office/drawing/2014/main" id="{BF2C0644-A0D2-4099-96D7-1876A524A1CC}"/>
              </a:ext>
            </a:extLst>
          </p:cNvPr>
          <p:cNvSpPr txBox="1"/>
          <p:nvPr/>
        </p:nvSpPr>
        <p:spPr>
          <a:xfrm>
            <a:off x="8105298" y="673192"/>
            <a:ext cx="11343207" cy="629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 defTabSz="359999">
              <a:defRPr b="0">
                <a:solidFill>
                  <a:srgbClr val="FF529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MX" dirty="0"/>
              <a:t>respuesta</a:t>
            </a:r>
          </a:p>
        </p:txBody>
      </p:sp>
      <p:pic>
        <p:nvPicPr>
          <p:cNvPr id="64" name="230324 1316 PATSEF2023 Elementos gráficos - Cruz azul acero.png" descr="230324 1316 PATSEF2023 Elementos gráficos - Cruz azul acero.png">
            <a:extLst>
              <a:ext uri="{FF2B5EF4-FFF2-40B4-BE49-F238E27FC236}">
                <a16:creationId xmlns:a16="http://schemas.microsoft.com/office/drawing/2014/main" id="{3F4069B1-9440-459A-A2D8-063921AEC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441" y="886062"/>
            <a:ext cx="216001" cy="2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COMITÉ RECTOR DEL SISTEMA ESTATAL DE FISCALIZACIÓN">
            <a:extLst>
              <a:ext uri="{FF2B5EF4-FFF2-40B4-BE49-F238E27FC236}">
                <a16:creationId xmlns:a16="http://schemas.microsoft.com/office/drawing/2014/main" id="{C9ECE7E5-EC20-4699-A19B-565F148551B4}"/>
              </a:ext>
            </a:extLst>
          </p:cNvPr>
          <p:cNvSpPr txBox="1"/>
          <p:nvPr/>
        </p:nvSpPr>
        <p:spPr>
          <a:xfrm>
            <a:off x="885739" y="581488"/>
            <a:ext cx="8592604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359999">
              <a:defRPr sz="2200" b="0">
                <a:solidFill>
                  <a:srgbClr val="8D8DAA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algn="l"/>
            <a:r>
              <a:rPr lang="es-MX" dirty="0"/>
              <a:t>GRUPO DE TRABAJO DE </a:t>
            </a:r>
            <a:r>
              <a:rPr lang="es-MX" dirty="0">
                <a:latin typeface="Montserrat SemiBold" panose="00000700000000000000" pitchFamily="2" charset="0"/>
              </a:rPr>
              <a:t>CONTROL INTERNO</a:t>
            </a:r>
            <a:endParaRPr dirty="0">
              <a:latin typeface="Montserrat SemiBold" panose="00000700000000000000" pitchFamily="2" charset="0"/>
            </a:endParaRPr>
          </a:p>
        </p:txBody>
      </p:sp>
      <p:sp>
        <p:nvSpPr>
          <p:cNvPr id="66" name="Se sugiere hacer énfasis en aquellos que son más representativos dentro de las líneas de acción e indicadores comprometidos por el grupo de trabajo.…">
            <a:extLst>
              <a:ext uri="{FF2B5EF4-FFF2-40B4-BE49-F238E27FC236}">
                <a16:creationId xmlns:a16="http://schemas.microsoft.com/office/drawing/2014/main" id="{797B0075-ECB3-46F6-AD30-1BC336972E22}"/>
              </a:ext>
            </a:extLst>
          </p:cNvPr>
          <p:cNvSpPr txBox="1"/>
          <p:nvPr/>
        </p:nvSpPr>
        <p:spPr>
          <a:xfrm>
            <a:off x="4112748" y="4911463"/>
            <a:ext cx="7814209" cy="720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 defTabSz="359999">
              <a:lnSpc>
                <a:spcPct val="120000"/>
              </a:lnSpc>
              <a:buClr>
                <a:srgbClr val="EC5F90"/>
              </a:buClr>
              <a:buSzPct val="100000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dirty="0"/>
              <a:t>Generar una estrategia para homologar la normativa en materia de control interno, asegurar la inclusión de la </a:t>
            </a:r>
            <a:r>
              <a:rPr lang="es-MX" dirty="0">
                <a:latin typeface="Montserrat SemiBold" panose="00000700000000000000" pitchFamily="2" charset="0"/>
              </a:rPr>
              <a:t>evaluación del control interno </a:t>
            </a:r>
            <a:r>
              <a:rPr lang="es-MX" dirty="0"/>
              <a:t>a cargo de los órganos de control mediante la identificación de los cambios estructurales y normativos, el </a:t>
            </a:r>
            <a:r>
              <a:rPr lang="es-MX" dirty="0">
                <a:latin typeface="Montserrat SemiBold" panose="00000700000000000000" pitchFamily="2" charset="0"/>
              </a:rPr>
              <a:t>intercambio de conocimientos de la metodología y las mejores prácticas de evaluación de control interno </a:t>
            </a:r>
            <a:r>
              <a:rPr lang="es-MX" dirty="0"/>
              <a:t>que permitan fortalecer a los integrantes del Sistema Estatal de Fiscalización.</a:t>
            </a:r>
          </a:p>
        </p:txBody>
      </p:sp>
      <p:sp>
        <p:nvSpPr>
          <p:cNvPr id="56" name="principales logros y…">
            <a:extLst>
              <a:ext uri="{FF2B5EF4-FFF2-40B4-BE49-F238E27FC236}">
                <a16:creationId xmlns:a16="http://schemas.microsoft.com/office/drawing/2014/main" id="{84C6A582-E106-4692-BFE7-9071A8AE2661}"/>
              </a:ext>
            </a:extLst>
          </p:cNvPr>
          <p:cNvSpPr txBox="1"/>
          <p:nvPr/>
        </p:nvSpPr>
        <p:spPr>
          <a:xfrm>
            <a:off x="615751" y="1793133"/>
            <a:ext cx="11884693" cy="2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 defTabSz="359999">
              <a:defRPr sz="8000" b="0">
                <a:solidFill>
                  <a:srgbClr val="8D8DAA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s-MX" dirty="0"/>
              <a:t>Grupo de Trabajo de </a:t>
            </a:r>
            <a:r>
              <a:rPr lang="es-MX" dirty="0">
                <a:solidFill>
                  <a:srgbClr val="FF5291"/>
                </a:solidFill>
              </a:rPr>
              <a:t>Control Interno</a:t>
            </a:r>
            <a:endParaRPr dirty="0">
              <a:solidFill>
                <a:srgbClr val="FF5291"/>
              </a:solidFill>
            </a:endParaRPr>
          </a:p>
        </p:txBody>
      </p:sp>
      <p:sp>
        <p:nvSpPr>
          <p:cNvPr id="57" name="principales logros y…">
            <a:extLst>
              <a:ext uri="{FF2B5EF4-FFF2-40B4-BE49-F238E27FC236}">
                <a16:creationId xmlns:a16="http://schemas.microsoft.com/office/drawing/2014/main" id="{E130EC34-A50A-4D97-B0C9-3D83303ED6E4}"/>
              </a:ext>
            </a:extLst>
          </p:cNvPr>
          <p:cNvSpPr txBox="1"/>
          <p:nvPr/>
        </p:nvSpPr>
        <p:spPr>
          <a:xfrm>
            <a:off x="13711561" y="2436613"/>
            <a:ext cx="6250085" cy="2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 defTabSz="359999">
              <a:defRPr sz="8000" b="0">
                <a:solidFill>
                  <a:srgbClr val="8D8DAA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s-MX" sz="4800" dirty="0">
                <a:solidFill>
                  <a:schemeClr val="bg1"/>
                </a:solidFill>
              </a:rPr>
              <a:t>METAS PATSEF 23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58" name="Se sugiere hacer énfasis en aquellos que son más representativos dentro de las líneas de acción e indicadores comprometidos por el grupo de trabajo.…">
            <a:extLst>
              <a:ext uri="{FF2B5EF4-FFF2-40B4-BE49-F238E27FC236}">
                <a16:creationId xmlns:a16="http://schemas.microsoft.com/office/drawing/2014/main" id="{C5F111E4-5665-4743-B8F5-494B0E0C4849}"/>
              </a:ext>
            </a:extLst>
          </p:cNvPr>
          <p:cNvSpPr txBox="1"/>
          <p:nvPr/>
        </p:nvSpPr>
        <p:spPr>
          <a:xfrm>
            <a:off x="14295473" y="3951355"/>
            <a:ext cx="8271269" cy="720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marL="571500" indent="-571500" algn="l" defTabSz="359999">
              <a:lnSpc>
                <a:spcPct val="120000"/>
              </a:lnSpc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sz="4000" dirty="0">
                <a:latin typeface="Montserrat SemiBold" panose="00000700000000000000" pitchFamily="2" charset="0"/>
              </a:rPr>
              <a:t>50% </a:t>
            </a:r>
            <a:r>
              <a:rPr lang="es-MX" sz="4000" dirty="0">
                <a:latin typeface="Montserrat Regular" panose="00000500000000000000" pitchFamily="2" charset="0"/>
              </a:rPr>
              <a:t>(28) </a:t>
            </a:r>
            <a:r>
              <a:rPr lang="es-MX" sz="4000" dirty="0" err="1">
                <a:latin typeface="Montserrat Regular" panose="00000500000000000000" pitchFamily="2" charset="0"/>
              </a:rPr>
              <a:t>OICs</a:t>
            </a:r>
            <a:r>
              <a:rPr lang="es-MX" sz="4000" dirty="0">
                <a:latin typeface="Montserrat Regular" panose="00000500000000000000" pitchFamily="2" charset="0"/>
              </a:rPr>
              <a:t> que evidencian la </a:t>
            </a:r>
            <a:r>
              <a:rPr lang="es-MX" sz="4000" dirty="0">
                <a:latin typeface="Montserrat SemiBold" panose="00000700000000000000" pitchFamily="2" charset="0"/>
              </a:rPr>
              <a:t>adopción del MICI</a:t>
            </a:r>
          </a:p>
          <a:p>
            <a:pPr marL="571500" indent="-571500" algn="l" defTabSz="359999">
              <a:lnSpc>
                <a:spcPct val="120000"/>
              </a:lnSpc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es-MX" sz="4000" dirty="0">
              <a:latin typeface="Montserrat SemiBold" panose="00000700000000000000" pitchFamily="2" charset="0"/>
            </a:endParaRPr>
          </a:p>
          <a:p>
            <a:pPr marL="571500" indent="-571500" algn="l" defTabSz="359999">
              <a:lnSpc>
                <a:spcPct val="120000"/>
              </a:lnSpc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sz="4000" dirty="0">
                <a:latin typeface="Montserrat SemiBold" panose="00000700000000000000" pitchFamily="2" charset="0"/>
              </a:rPr>
              <a:t>50% </a:t>
            </a:r>
            <a:r>
              <a:rPr lang="es-MX" sz="4000" dirty="0">
                <a:latin typeface="Montserrat Regular" panose="00000500000000000000" pitchFamily="2" charset="0"/>
              </a:rPr>
              <a:t>(28) </a:t>
            </a:r>
            <a:r>
              <a:rPr lang="es-MX" sz="4000" dirty="0" err="1">
                <a:latin typeface="Montserrat Regular" panose="00000500000000000000" pitchFamily="2" charset="0"/>
              </a:rPr>
              <a:t>OICs</a:t>
            </a:r>
            <a:r>
              <a:rPr lang="es-MX" sz="4000" dirty="0">
                <a:latin typeface="Montserrat Regular" panose="00000500000000000000" pitchFamily="2" charset="0"/>
              </a:rPr>
              <a:t> que evidencian la </a:t>
            </a:r>
            <a:r>
              <a:rPr lang="es-MX" sz="4000" dirty="0">
                <a:latin typeface="Montserrat SemiBold" panose="00000700000000000000" pitchFamily="2" charset="0"/>
              </a:rPr>
              <a:t>adopción del PTAR</a:t>
            </a:r>
          </a:p>
          <a:p>
            <a:pPr marL="571500" indent="-571500" algn="l" defTabSz="359999">
              <a:lnSpc>
                <a:spcPct val="120000"/>
              </a:lnSpc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es-MX" sz="4000" dirty="0">
              <a:latin typeface="Montserrat SemiBold" panose="00000700000000000000" pitchFamily="2" charset="0"/>
            </a:endParaRPr>
          </a:p>
          <a:p>
            <a:pPr marL="571500" indent="-571500" algn="l" defTabSz="359999">
              <a:lnSpc>
                <a:spcPct val="120000"/>
              </a:lnSpc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sz="4000" dirty="0">
                <a:latin typeface="Montserrat SemiBold" panose="00000700000000000000" pitchFamily="2" charset="0"/>
              </a:rPr>
              <a:t>50% </a:t>
            </a:r>
            <a:r>
              <a:rPr lang="es-MX" sz="4000" dirty="0">
                <a:latin typeface="Montserrat Regular" panose="00000500000000000000" pitchFamily="2" charset="0"/>
              </a:rPr>
              <a:t>(28) </a:t>
            </a:r>
            <a:r>
              <a:rPr lang="es-MX" sz="4000" dirty="0" err="1">
                <a:latin typeface="Montserrat Regular" panose="00000500000000000000" pitchFamily="2" charset="0"/>
              </a:rPr>
              <a:t>OICs</a:t>
            </a:r>
            <a:r>
              <a:rPr lang="es-MX" sz="4000" dirty="0">
                <a:latin typeface="Montserrat Regular" panose="00000500000000000000" pitchFamily="2" charset="0"/>
              </a:rPr>
              <a:t> que evidencian la </a:t>
            </a:r>
            <a:r>
              <a:rPr lang="es-MX" sz="4000" dirty="0">
                <a:latin typeface="Montserrat SemiBold" panose="00000700000000000000" pitchFamily="2" charset="0"/>
              </a:rPr>
              <a:t>adopción del PTCI</a:t>
            </a:r>
          </a:p>
          <a:p>
            <a:pPr marL="571500" indent="-571500" algn="l" defTabSz="359999">
              <a:lnSpc>
                <a:spcPct val="120000"/>
              </a:lnSpc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es-MX" sz="4000" dirty="0">
              <a:latin typeface="Montserrat SemiBold" panose="00000700000000000000" pitchFamily="2" charset="0"/>
            </a:endParaRPr>
          </a:p>
        </p:txBody>
      </p:sp>
      <p:pic>
        <p:nvPicPr>
          <p:cNvPr id="6" name="Gráfico 5" descr="Warning con relleno sólido">
            <a:extLst>
              <a:ext uri="{FF2B5EF4-FFF2-40B4-BE49-F238E27FC236}">
                <a16:creationId xmlns:a16="http://schemas.microsoft.com/office/drawing/2014/main" id="{22F93EAD-998D-4B3E-A5B4-F83E7239E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248064" y="6085419"/>
            <a:ext cx="914400" cy="914400"/>
          </a:xfrm>
          <a:prstGeom prst="rect">
            <a:avLst/>
          </a:prstGeom>
        </p:spPr>
      </p:pic>
      <p:pic>
        <p:nvPicPr>
          <p:cNvPr id="8" name="Gráfico 7" descr="Briefcase con relleno sólido">
            <a:extLst>
              <a:ext uri="{FF2B5EF4-FFF2-40B4-BE49-F238E27FC236}">
                <a16:creationId xmlns:a16="http://schemas.microsoft.com/office/drawing/2014/main" id="{DC7AAFB9-87D1-4DD0-BE5A-D125D1E037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248064" y="8309042"/>
            <a:ext cx="914400" cy="914400"/>
          </a:xfrm>
          <a:prstGeom prst="rect">
            <a:avLst/>
          </a:prstGeom>
        </p:spPr>
      </p:pic>
      <p:pic>
        <p:nvPicPr>
          <p:cNvPr id="10" name="Gráfico 9" descr="Bullseye con relleno sólido">
            <a:extLst>
              <a:ext uri="{FF2B5EF4-FFF2-40B4-BE49-F238E27FC236}">
                <a16:creationId xmlns:a16="http://schemas.microsoft.com/office/drawing/2014/main" id="{94E17A7B-1DC1-409A-B899-BB7CE18801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307093" y="4068058"/>
            <a:ext cx="914400" cy="914400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94DE7D90-E531-4D21-A177-591672133D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417" y="10239543"/>
            <a:ext cx="2162138" cy="2783908"/>
          </a:xfrm>
          <a:prstGeom prst="rect">
            <a:avLst/>
          </a:prstGeom>
          <a:effectLst>
            <a:outerShdw blurRad="419100" dist="38100" dir="8100000" algn="tr" rotWithShape="0">
              <a:prstClr val="black">
                <a:alpha val="15000"/>
              </a:prstClr>
            </a:outerShdw>
          </a:effectLst>
        </p:spPr>
      </p:pic>
      <p:sp>
        <p:nvSpPr>
          <p:cNvPr id="70" name="principales logros y…">
            <a:extLst>
              <a:ext uri="{FF2B5EF4-FFF2-40B4-BE49-F238E27FC236}">
                <a16:creationId xmlns:a16="http://schemas.microsoft.com/office/drawing/2014/main" id="{EC985654-2AD4-4B1C-83DE-73CE8C666459}"/>
              </a:ext>
            </a:extLst>
          </p:cNvPr>
          <p:cNvSpPr txBox="1"/>
          <p:nvPr/>
        </p:nvSpPr>
        <p:spPr>
          <a:xfrm>
            <a:off x="15732109" y="11143885"/>
            <a:ext cx="6250085" cy="876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 defTabSz="359999">
              <a:defRPr sz="8000" b="0">
                <a:solidFill>
                  <a:srgbClr val="8D8DAA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s-MX" sz="3600" dirty="0">
                <a:solidFill>
                  <a:schemeClr val="bg1"/>
                </a:solidFill>
              </a:rPr>
              <a:t>León + Celaya + </a:t>
            </a:r>
            <a:r>
              <a:rPr lang="es-MX" sz="3600" dirty="0">
                <a:solidFill>
                  <a:schemeClr val="bg1"/>
                </a:solidFill>
                <a:latin typeface="Montserrat Black" panose="00000A00000000000000" pitchFamily="2" charset="0"/>
              </a:rPr>
              <a:t>26</a:t>
            </a:r>
            <a:endParaRPr sz="3600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60" name="officeArt object">
            <a:extLst>
              <a:ext uri="{FF2B5EF4-FFF2-40B4-BE49-F238E27FC236}">
                <a16:creationId xmlns:a16="http://schemas.microsoft.com/office/drawing/2014/main" id="{AE9BB6D5-544A-47E5-8833-CF85A4031344}"/>
              </a:ext>
            </a:extLst>
          </p:cNvPr>
          <p:cNvPicPr/>
          <p:nvPr/>
        </p:nvPicPr>
        <p:blipFill>
          <a:blip r:embed="rId10"/>
          <a:srcRect l="63" r="63"/>
          <a:stretch>
            <a:fillRect/>
          </a:stretch>
        </p:blipFill>
        <p:spPr>
          <a:xfrm>
            <a:off x="22559443" y="649342"/>
            <a:ext cx="867139" cy="86713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866026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4">
            <a:extLst>
              <a:ext uri="{FF2B5EF4-FFF2-40B4-BE49-F238E27FC236}">
                <a16:creationId xmlns:a16="http://schemas.microsoft.com/office/drawing/2014/main" id="{19B1C2CA-23E8-42C9-A38B-D143EBA2DE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382" r="2193"/>
          <a:stretch>
            <a:fillRect/>
          </a:stretch>
        </p:blipFill>
        <p:spPr>
          <a:xfrm>
            <a:off x="-31668" y="0"/>
            <a:ext cx="13893354" cy="13716000"/>
          </a:xfrm>
          <a:prstGeom prst="rect">
            <a:avLst/>
          </a:prstGeom>
        </p:spPr>
      </p:pic>
      <p:sp>
        <p:nvSpPr>
          <p:cNvPr id="71" name="AutoShape 6">
            <a:extLst>
              <a:ext uri="{FF2B5EF4-FFF2-40B4-BE49-F238E27FC236}">
                <a16:creationId xmlns:a16="http://schemas.microsoft.com/office/drawing/2014/main" id="{DFA5B75A-629B-4944-84BF-D5CCED9722C1}"/>
              </a:ext>
            </a:extLst>
          </p:cNvPr>
          <p:cNvSpPr/>
          <p:nvPr/>
        </p:nvSpPr>
        <p:spPr>
          <a:xfrm>
            <a:off x="-20575" y="-5547"/>
            <a:ext cx="13445630" cy="13721547"/>
          </a:xfrm>
          <a:prstGeom prst="rect">
            <a:avLst/>
          </a:prstGeom>
          <a:solidFill>
            <a:srgbClr val="7C32A9">
              <a:alpha val="80000"/>
            </a:srgbClr>
          </a:solidFill>
        </p:spPr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C4541BD-C4A9-42E8-915C-5517A576AE11}"/>
              </a:ext>
            </a:extLst>
          </p:cNvPr>
          <p:cNvSpPr/>
          <p:nvPr/>
        </p:nvSpPr>
        <p:spPr>
          <a:xfrm>
            <a:off x="7679568" y="-5546"/>
            <a:ext cx="16694002" cy="13836675"/>
          </a:xfrm>
          <a:custGeom>
            <a:avLst/>
            <a:gdLst>
              <a:gd name="connsiteX0" fmla="*/ 0 w 11004402"/>
              <a:gd name="connsiteY0" fmla="*/ 0 h 13811275"/>
              <a:gd name="connsiteX1" fmla="*/ 11004402 w 11004402"/>
              <a:gd name="connsiteY1" fmla="*/ 0 h 13811275"/>
              <a:gd name="connsiteX2" fmla="*/ 11004402 w 11004402"/>
              <a:gd name="connsiteY2" fmla="*/ 13811275 h 13811275"/>
              <a:gd name="connsiteX3" fmla="*/ 0 w 11004402"/>
              <a:gd name="connsiteY3" fmla="*/ 13811275 h 13811275"/>
              <a:gd name="connsiteX4" fmla="*/ 0 w 11004402"/>
              <a:gd name="connsiteY4" fmla="*/ 0 h 13811275"/>
              <a:gd name="connsiteX0" fmla="*/ 0 w 16694002"/>
              <a:gd name="connsiteY0" fmla="*/ 0 h 13836675"/>
              <a:gd name="connsiteX1" fmla="*/ 16694002 w 16694002"/>
              <a:gd name="connsiteY1" fmla="*/ 25400 h 13836675"/>
              <a:gd name="connsiteX2" fmla="*/ 16694002 w 16694002"/>
              <a:gd name="connsiteY2" fmla="*/ 13836675 h 13836675"/>
              <a:gd name="connsiteX3" fmla="*/ 5689600 w 16694002"/>
              <a:gd name="connsiteY3" fmla="*/ 13836675 h 13836675"/>
              <a:gd name="connsiteX4" fmla="*/ 0 w 16694002"/>
              <a:gd name="connsiteY4" fmla="*/ 0 h 1383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4002" h="13836675">
                <a:moveTo>
                  <a:pt x="0" y="0"/>
                </a:moveTo>
                <a:lnTo>
                  <a:pt x="16694002" y="25400"/>
                </a:lnTo>
                <a:lnTo>
                  <a:pt x="16694002" y="13836675"/>
                </a:lnTo>
                <a:lnTo>
                  <a:pt x="5689600" y="13836675"/>
                </a:lnTo>
                <a:lnTo>
                  <a:pt x="0" y="0"/>
                </a:lnTo>
                <a:close/>
              </a:path>
            </a:pathLst>
          </a:custGeom>
          <a:solidFill>
            <a:srgbClr val="F2F4F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113" name="Grupo">
            <a:extLst>
              <a:ext uri="{FF2B5EF4-FFF2-40B4-BE49-F238E27FC236}">
                <a16:creationId xmlns:a16="http://schemas.microsoft.com/office/drawing/2014/main" id="{8E211294-B10C-4754-9AFC-764BA6164A5E}"/>
              </a:ext>
            </a:extLst>
          </p:cNvPr>
          <p:cNvGrpSpPr/>
          <p:nvPr/>
        </p:nvGrpSpPr>
        <p:grpSpPr>
          <a:xfrm>
            <a:off x="-703686" y="4762661"/>
            <a:ext cx="4376362" cy="9433601"/>
            <a:chOff x="0" y="0"/>
            <a:chExt cx="4376361" cy="9433599"/>
          </a:xfrm>
        </p:grpSpPr>
        <p:pic>
          <p:nvPicPr>
            <p:cNvPr id="114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B4729947-18E5-4E6C-B4B6-68D39C49F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"/>
              <a:biLevel thresh="25000"/>
            </a:blip>
            <a:srcRect/>
            <a:stretch>
              <a:fillRect/>
            </a:stretch>
          </p:blipFill>
          <p:spPr>
            <a:xfrm>
              <a:off x="1015982" y="819013"/>
              <a:ext cx="1863038" cy="1863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672EA0EF-949A-4D96-A4B6-3843C5CEF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000"/>
              <a:biLevel thresh="25000"/>
            </a:blip>
            <a:srcRect/>
            <a:stretch>
              <a:fillRect/>
            </a:stretch>
          </p:blipFill>
          <p:spPr>
            <a:xfrm>
              <a:off x="1131897" y="3998304"/>
              <a:ext cx="1449030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3AAD39D7-03F3-438C-954D-1AC619AF5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000"/>
              <a:biLevel thresh="25000"/>
            </a:blip>
            <a:srcRect/>
            <a:stretch>
              <a:fillRect/>
            </a:stretch>
          </p:blipFill>
          <p:spPr>
            <a:xfrm>
              <a:off x="1589425" y="6184210"/>
              <a:ext cx="1138523" cy="1138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3818B1F2-2F75-4EDB-B7B2-172A7D060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"/>
              <a:biLevel thresh="25000"/>
            </a:blip>
            <a:srcRect/>
            <a:stretch>
              <a:fillRect/>
            </a:stretch>
          </p:blipFill>
          <p:spPr>
            <a:xfrm>
              <a:off x="3134336" y="8447742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0C93F973-37AB-4453-8AE1-21DB7FE13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000"/>
              <a:biLevel thresh="25000"/>
            </a:blip>
            <a:srcRect/>
            <a:stretch>
              <a:fillRect/>
            </a:stretch>
          </p:blipFill>
          <p:spPr>
            <a:xfrm>
              <a:off x="2727948" y="7777565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2A342E66-EB86-4E2C-B8E7-DE2503010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000"/>
              <a:biLevel thresh="25000"/>
            </a:blip>
            <a:srcRect/>
            <a:stretch>
              <a:fillRect/>
            </a:stretch>
          </p:blipFill>
          <p:spPr>
            <a:xfrm>
              <a:off x="3299784" y="8033733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446B50B3-BEA6-41AC-A910-BC7BA5425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"/>
              <a:biLevel thresh="25000"/>
            </a:blip>
            <a:srcRect/>
            <a:stretch>
              <a:fillRect/>
            </a:stretch>
          </p:blipFill>
          <p:spPr>
            <a:xfrm>
              <a:off x="0" y="2341068"/>
              <a:ext cx="1863038" cy="1863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E3F1EDCA-1AAC-4D89-B576-F2BE8212D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"/>
              <a:biLevel thresh="25000"/>
            </a:blip>
            <a:srcRect/>
            <a:stretch>
              <a:fillRect/>
            </a:stretch>
          </p:blipFill>
          <p:spPr>
            <a:xfrm>
              <a:off x="413145" y="3439781"/>
              <a:ext cx="1449030" cy="14490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D229277A-2416-4856-B53A-0487CB754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000"/>
              <a:biLevel thresh="25000"/>
            </a:blip>
            <a:srcRect/>
            <a:stretch>
              <a:fillRect/>
            </a:stretch>
          </p:blipFill>
          <p:spPr>
            <a:xfrm>
              <a:off x="535729" y="5684524"/>
              <a:ext cx="1449029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64B2719A-4908-411E-9B20-47E9A0842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"/>
              <a:biLevel thresh="25000"/>
            </a:blip>
            <a:srcRect/>
            <a:stretch>
              <a:fillRect/>
            </a:stretch>
          </p:blipFill>
          <p:spPr>
            <a:xfrm>
              <a:off x="341113" y="4546002"/>
              <a:ext cx="1138523" cy="11385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4F9386BF-5DA6-43BE-AAC3-B50C21852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"/>
              <a:biLevel thresh="25000"/>
            </a:blip>
            <a:srcRect/>
            <a:stretch>
              <a:fillRect/>
            </a:stretch>
          </p:blipFill>
          <p:spPr>
            <a:xfrm>
              <a:off x="1241162" y="4985987"/>
              <a:ext cx="828017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5ADA03C5-8AAB-4AD5-A978-BD9976A0D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"/>
              <a:biLevel thresh="25000"/>
            </a:blip>
            <a:srcRect/>
            <a:stretch>
              <a:fillRect/>
            </a:stretch>
          </p:blipFill>
          <p:spPr>
            <a:xfrm>
              <a:off x="2879019" y="2611764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ED34CD61-AD15-4D77-B7BB-3D3B42B3F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"/>
              <a:biLevel thresh="25000"/>
            </a:blip>
            <a:srcRect/>
            <a:stretch>
              <a:fillRect/>
            </a:stretch>
          </p:blipFill>
          <p:spPr>
            <a:xfrm>
              <a:off x="3962352" y="1927059"/>
              <a:ext cx="414010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5DC57ACB-0B37-48C0-9539-64973BEA0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"/>
              <a:biLevel thresh="25000"/>
            </a:blip>
            <a:srcRect/>
            <a:stretch>
              <a:fillRect/>
            </a:stretch>
          </p:blipFill>
          <p:spPr>
            <a:xfrm>
              <a:off x="2227869" y="1260199"/>
              <a:ext cx="414009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5A8FA111-957A-45FE-B1C8-0DBA188D7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000"/>
              <a:biLevel thresh="25000"/>
            </a:blip>
            <a:srcRect/>
            <a:stretch>
              <a:fillRect/>
            </a:stretch>
          </p:blipFill>
          <p:spPr>
            <a:xfrm>
              <a:off x="2501524" y="1403512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F5B78FB0-B3C4-4FB1-B914-02FCB5A9E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"/>
              <a:biLevel thresh="25000"/>
            </a:blip>
            <a:srcRect/>
            <a:stretch>
              <a:fillRect/>
            </a:stretch>
          </p:blipFill>
          <p:spPr>
            <a:xfrm>
              <a:off x="1923782" y="1927059"/>
              <a:ext cx="414009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678B5561-DF15-43BE-BDBF-4FA9BF61E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9000"/>
              <a:biLevel thresh="25000"/>
            </a:blip>
            <a:srcRect/>
            <a:stretch>
              <a:fillRect/>
            </a:stretch>
          </p:blipFill>
          <p:spPr>
            <a:xfrm>
              <a:off x="1132278" y="2268041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CCFCD211-4B51-45D4-8351-3809771F8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9000"/>
              <a:biLevel thresh="25000"/>
            </a:blip>
            <a:srcRect/>
            <a:stretch>
              <a:fillRect/>
            </a:stretch>
          </p:blipFill>
          <p:spPr>
            <a:xfrm>
              <a:off x="1942457" y="2502224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91D1ED8F-FF03-409C-BFFF-BE2A32EE3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"/>
              <a:biLevel thresh="25000"/>
            </a:blip>
            <a:srcRect/>
            <a:stretch>
              <a:fillRect/>
            </a:stretch>
          </p:blipFill>
          <p:spPr>
            <a:xfrm>
              <a:off x="1163748" y="3439780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37430D8F-E2D1-475E-9E6A-F797069D8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"/>
              <a:biLevel thresh="25000"/>
            </a:blip>
            <a:srcRect/>
            <a:stretch>
              <a:fillRect/>
            </a:stretch>
          </p:blipFill>
          <p:spPr>
            <a:xfrm>
              <a:off x="2410816" y="3773061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C816CDF6-315C-4E63-919E-62312740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000"/>
              <a:biLevel thresh="25000"/>
            </a:blip>
            <a:srcRect/>
            <a:stretch>
              <a:fillRect/>
            </a:stretch>
          </p:blipFill>
          <p:spPr>
            <a:xfrm>
              <a:off x="1485923" y="6978372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DD5DA06F-EA7F-446E-8F9E-382D274EF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000"/>
              <a:biLevel thresh="25000"/>
            </a:blip>
            <a:srcRect/>
            <a:stretch>
              <a:fillRect/>
            </a:stretch>
          </p:blipFill>
          <p:spPr>
            <a:xfrm>
              <a:off x="1923782" y="7205717"/>
              <a:ext cx="621013" cy="621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7244B033-6F03-4DF7-8B9A-628BDBDE4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000"/>
              <a:biLevel thresh="25000"/>
            </a:blip>
            <a:srcRect/>
            <a:stretch>
              <a:fillRect/>
            </a:stretch>
          </p:blipFill>
          <p:spPr>
            <a:xfrm>
              <a:off x="1942457" y="7840242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91FD7F08-E529-4D00-9AC3-72FF9B06F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000"/>
              <a:biLevel thresh="25000"/>
            </a:blip>
            <a:srcRect/>
            <a:stretch>
              <a:fillRect/>
            </a:stretch>
          </p:blipFill>
          <p:spPr>
            <a:xfrm>
              <a:off x="3348959" y="7257539"/>
              <a:ext cx="621014" cy="621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3DA3DE6F-71EE-4229-A34C-177C87010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"/>
              <a:biLevel thresh="25000"/>
            </a:blip>
            <a:srcRect/>
            <a:stretch>
              <a:fillRect/>
            </a:stretch>
          </p:blipFill>
          <p:spPr>
            <a:xfrm>
              <a:off x="2915533" y="1817520"/>
              <a:ext cx="1449030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1E21E975-1695-48F2-B00C-1CF131051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000"/>
              <a:biLevel thresh="25000"/>
            </a:blip>
            <a:srcRect/>
            <a:stretch>
              <a:fillRect/>
            </a:stretch>
          </p:blipFill>
          <p:spPr>
            <a:xfrm>
              <a:off x="2344546" y="6980886"/>
              <a:ext cx="828018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4FF54B8F-5F39-42C2-8C3C-C37931E47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"/>
              <a:biLevel thresh="25000"/>
            </a:blip>
            <a:srcRect/>
            <a:stretch>
              <a:fillRect/>
            </a:stretch>
          </p:blipFill>
          <p:spPr>
            <a:xfrm>
              <a:off x="1041714" y="1674207"/>
              <a:ext cx="828018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3CCFD71A-0B86-44A3-A129-B2A2E926E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000"/>
              <a:biLevel thresh="25000"/>
            </a:blip>
            <a:srcRect/>
            <a:stretch>
              <a:fillRect/>
            </a:stretch>
          </p:blipFill>
          <p:spPr>
            <a:xfrm>
              <a:off x="993807" y="6719544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209362B2-6ED7-4E66-A304-2B5CF7EE9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"/>
              <a:biLevel thresh="25000"/>
            </a:blip>
            <a:srcRect/>
            <a:stretch>
              <a:fillRect/>
            </a:stretch>
          </p:blipFill>
          <p:spPr>
            <a:xfrm>
              <a:off x="3555963" y="8654457"/>
              <a:ext cx="414010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E65EA961-1BE9-49DF-B8C9-026908F39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"/>
              <a:biLevel thresh="25000"/>
            </a:blip>
            <a:srcRect/>
            <a:stretch>
              <a:fillRect/>
            </a:stretch>
          </p:blipFill>
          <p:spPr>
            <a:xfrm>
              <a:off x="3921096" y="9019591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C5D8D03A-A1CD-4B26-8CD1-24D75B2B5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"/>
              <a:biLevel thresh="25000"/>
            </a:blip>
            <a:srcRect/>
            <a:stretch>
              <a:fillRect/>
            </a:stretch>
          </p:blipFill>
          <p:spPr>
            <a:xfrm>
              <a:off x="3548344" y="8197468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A7042ACE-2B3F-4D2A-B5ED-6660E0C46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"/>
              <a:biLevel thresh="25000"/>
            </a:blip>
            <a:srcRect/>
            <a:stretch>
              <a:fillRect/>
            </a:stretch>
          </p:blipFill>
          <p:spPr>
            <a:xfrm>
              <a:off x="2727948" y="8398577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AC62980C-46F6-40C3-8C84-D324587A0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000"/>
              <a:biLevel thresh="25000"/>
            </a:blip>
            <a:srcRect/>
            <a:stretch>
              <a:fillRect/>
            </a:stretch>
          </p:blipFill>
          <p:spPr>
            <a:xfrm>
              <a:off x="2520943" y="5531859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A81ADE52-CCB3-4CA5-BCAE-400B66CD0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0000"/>
              <a:biLevel thresh="25000"/>
            </a:blip>
            <a:srcRect/>
            <a:stretch>
              <a:fillRect/>
            </a:stretch>
          </p:blipFill>
          <p:spPr>
            <a:xfrm>
              <a:off x="2716147" y="6825706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F2F9F1BA-4D7C-4ABC-93BD-462AFEF3E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"/>
              <a:biLevel thresh="25000"/>
            </a:blip>
            <a:srcRect/>
            <a:stretch>
              <a:fillRect/>
            </a:stretch>
          </p:blipFill>
          <p:spPr>
            <a:xfrm>
              <a:off x="2227869" y="5192989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FFAA511B-B0DA-45B1-8610-9B89EE341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"/>
              <a:biLevel thresh="25000"/>
            </a:blip>
            <a:srcRect/>
            <a:stretch>
              <a:fillRect/>
            </a:stretch>
          </p:blipFill>
          <p:spPr>
            <a:xfrm>
              <a:off x="907737" y="782499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4EC26199-240B-4BD9-80C7-BDB2B6066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"/>
              <a:biLevel thresh="25000"/>
            </a:blip>
            <a:srcRect/>
            <a:stretch>
              <a:fillRect/>
            </a:stretch>
          </p:blipFill>
          <p:spPr>
            <a:xfrm>
              <a:off x="1838955" y="3170286"/>
              <a:ext cx="828018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01ABFF79-C277-4CCE-84AC-EBC06AD97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"/>
              <a:biLevel thresh="25000"/>
            </a:blip>
            <a:srcRect/>
            <a:stretch>
              <a:fillRect/>
            </a:stretch>
          </p:blipFill>
          <p:spPr>
            <a:xfrm>
              <a:off x="3031828" y="5192989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6383EEFA-87A5-4A1D-95EB-54D297089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000"/>
              <a:biLevel thresh="25000"/>
            </a:blip>
            <a:srcRect/>
            <a:stretch>
              <a:fillRect/>
            </a:stretch>
          </p:blipFill>
          <p:spPr>
            <a:xfrm>
              <a:off x="1297726" y="0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5A10ED25-8C72-4057-A1D6-9A9B300AB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000"/>
              <a:biLevel thresh="25000"/>
            </a:blip>
            <a:srcRect/>
            <a:stretch>
              <a:fillRect/>
            </a:stretch>
          </p:blipFill>
          <p:spPr>
            <a:xfrm>
              <a:off x="2064635" y="7322731"/>
              <a:ext cx="1138524" cy="1138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F1F88AC8-4ADA-4B33-B26B-B87965EA6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"/>
              <a:biLevel thresh="25000"/>
            </a:blip>
            <a:srcRect/>
            <a:stretch>
              <a:fillRect/>
            </a:stretch>
          </p:blipFill>
          <p:spPr>
            <a:xfrm>
              <a:off x="1838955" y="1984713"/>
              <a:ext cx="1138524" cy="11385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3" name="Coordinar esfuerzos, compartiendo experiencias."/>
          <p:cNvSpPr txBox="1"/>
          <p:nvPr/>
        </p:nvSpPr>
        <p:spPr>
          <a:xfrm>
            <a:off x="679251" y="12494965"/>
            <a:ext cx="13182435" cy="78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 defTabSz="359999">
              <a:defRPr sz="2400" b="0">
                <a:solidFill>
                  <a:srgbClr val="E5EAF5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Coordinar esfuerzos, compartiendo experiencias.</a:t>
            </a:r>
          </a:p>
        </p:txBody>
      </p:sp>
      <p:sp>
        <p:nvSpPr>
          <p:cNvPr id="63" name="buenas prácticas">
            <a:extLst>
              <a:ext uri="{FF2B5EF4-FFF2-40B4-BE49-F238E27FC236}">
                <a16:creationId xmlns:a16="http://schemas.microsoft.com/office/drawing/2014/main" id="{BF2C0644-A0D2-4099-96D7-1876A524A1CC}"/>
              </a:ext>
            </a:extLst>
          </p:cNvPr>
          <p:cNvSpPr txBox="1"/>
          <p:nvPr/>
        </p:nvSpPr>
        <p:spPr>
          <a:xfrm>
            <a:off x="8105298" y="673192"/>
            <a:ext cx="11343207" cy="629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 defTabSz="359999">
              <a:defRPr b="0">
                <a:solidFill>
                  <a:srgbClr val="FF529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MX" dirty="0"/>
              <a:t>certificación</a:t>
            </a:r>
          </a:p>
        </p:txBody>
      </p:sp>
      <p:pic>
        <p:nvPicPr>
          <p:cNvPr id="64" name="230324 1316 PATSEF2023 Elementos gráficos - Cruz azul acero.png" descr="230324 1316 PATSEF2023 Elementos gráficos - Cruz azul acero.png">
            <a:extLst>
              <a:ext uri="{FF2B5EF4-FFF2-40B4-BE49-F238E27FC236}">
                <a16:creationId xmlns:a16="http://schemas.microsoft.com/office/drawing/2014/main" id="{3F4069B1-9440-459A-A2D8-063921AEC6D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611441" y="886062"/>
            <a:ext cx="216001" cy="2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COMITÉ RECTOR DEL SISTEMA ESTATAL DE FISCALIZACIÓN">
            <a:extLst>
              <a:ext uri="{FF2B5EF4-FFF2-40B4-BE49-F238E27FC236}">
                <a16:creationId xmlns:a16="http://schemas.microsoft.com/office/drawing/2014/main" id="{C9ECE7E5-EC20-4699-A19B-565F148551B4}"/>
              </a:ext>
            </a:extLst>
          </p:cNvPr>
          <p:cNvSpPr txBox="1"/>
          <p:nvPr/>
        </p:nvSpPr>
        <p:spPr>
          <a:xfrm>
            <a:off x="885739" y="581488"/>
            <a:ext cx="8592604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359999">
              <a:defRPr sz="2200" b="0">
                <a:solidFill>
                  <a:srgbClr val="8D8DAA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algn="l"/>
            <a:r>
              <a:rPr lang="es-MX" dirty="0">
                <a:solidFill>
                  <a:srgbClr val="F2F4F6"/>
                </a:solidFill>
              </a:rPr>
              <a:t>GRUPO DE TRABAJO DE </a:t>
            </a:r>
            <a:r>
              <a:rPr lang="es-MX" dirty="0">
                <a:solidFill>
                  <a:srgbClr val="F2F4F6"/>
                </a:solidFill>
                <a:latin typeface="Montserrat SemiBold" panose="00000700000000000000" pitchFamily="2" charset="0"/>
              </a:rPr>
              <a:t>CONTROL INTERNO</a:t>
            </a:r>
            <a:endParaRPr dirty="0">
              <a:solidFill>
                <a:srgbClr val="F2F4F6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76" name="TextBox 11">
            <a:extLst>
              <a:ext uri="{FF2B5EF4-FFF2-40B4-BE49-F238E27FC236}">
                <a16:creationId xmlns:a16="http://schemas.microsoft.com/office/drawing/2014/main" id="{0B4B6F98-F97A-43A9-8F2C-C10C93A69C11}"/>
              </a:ext>
            </a:extLst>
          </p:cNvPr>
          <p:cNvSpPr txBox="1"/>
          <p:nvPr/>
        </p:nvSpPr>
        <p:spPr>
          <a:xfrm rot="10800000">
            <a:off x="6632906" y="1773007"/>
            <a:ext cx="2001963" cy="1421848"/>
          </a:xfrm>
          <a:prstGeom prst="rect">
            <a:avLst/>
          </a:prstGeom>
        </p:spPr>
        <p:txBody>
          <a:bodyPr lIns="47171" tIns="47171" rIns="47171" bIns="47171" rtlCol="0" anchor="ctr"/>
          <a:lstStyle/>
          <a:p>
            <a:pPr algn="ctr">
              <a:lnSpc>
                <a:spcPts val="1388"/>
              </a:lnSpc>
            </a:pPr>
            <a:endParaRPr/>
          </a:p>
        </p:txBody>
      </p:sp>
      <p:sp>
        <p:nvSpPr>
          <p:cNvPr id="107" name="TextBox 68">
            <a:extLst>
              <a:ext uri="{FF2B5EF4-FFF2-40B4-BE49-F238E27FC236}">
                <a16:creationId xmlns:a16="http://schemas.microsoft.com/office/drawing/2014/main" id="{DC01DCAA-0A5B-486A-A809-EF05E34233ED}"/>
              </a:ext>
            </a:extLst>
          </p:cNvPr>
          <p:cNvSpPr txBox="1"/>
          <p:nvPr/>
        </p:nvSpPr>
        <p:spPr>
          <a:xfrm>
            <a:off x="3968540" y="4588735"/>
            <a:ext cx="988050" cy="305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170"/>
              </a:lnSpc>
              <a:spcBef>
                <a:spcPct val="0"/>
              </a:spcBef>
            </a:pPr>
            <a:r>
              <a:rPr lang="en-US" sz="1104" u="none" strike="noStrike" spc="57">
                <a:solidFill>
                  <a:srgbClr val="475865"/>
                </a:solidFill>
                <a:latin typeface="Montserrat Heavy"/>
              </a:rPr>
              <a:t>09:00 A.M. (3 HORAS)</a:t>
            </a:r>
          </a:p>
        </p:txBody>
      </p:sp>
      <p:sp>
        <p:nvSpPr>
          <p:cNvPr id="108" name="TextBox 71">
            <a:extLst>
              <a:ext uri="{FF2B5EF4-FFF2-40B4-BE49-F238E27FC236}">
                <a16:creationId xmlns:a16="http://schemas.microsoft.com/office/drawing/2014/main" id="{7324F818-1496-400C-94B8-02B6ED738D43}"/>
              </a:ext>
            </a:extLst>
          </p:cNvPr>
          <p:cNvSpPr txBox="1"/>
          <p:nvPr/>
        </p:nvSpPr>
        <p:spPr>
          <a:xfrm>
            <a:off x="4252402" y="5111750"/>
            <a:ext cx="2934897" cy="157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1170"/>
              </a:lnSpc>
              <a:spcBef>
                <a:spcPct val="0"/>
              </a:spcBef>
            </a:pPr>
            <a:r>
              <a:rPr lang="en-US" sz="1104" spc="57">
                <a:solidFill>
                  <a:srgbClr val="475865"/>
                </a:solidFill>
                <a:latin typeface="Montserrat Medium"/>
              </a:rPr>
              <a:t>NOMBRE COMPLETO DEL PONENTE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60C3B6-B212-490F-9F4F-16FD4F4C0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725" y="1614580"/>
            <a:ext cx="17128687" cy="396031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63DB806F-C8A7-49DD-A983-8A00F4746B89}"/>
              </a:ext>
            </a:extLst>
          </p:cNvPr>
          <p:cNvGrpSpPr/>
          <p:nvPr/>
        </p:nvGrpSpPr>
        <p:grpSpPr>
          <a:xfrm>
            <a:off x="404157" y="5286921"/>
            <a:ext cx="9273244" cy="4139303"/>
            <a:chOff x="556557" y="7720907"/>
            <a:chExt cx="9273244" cy="4889246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062DC1BD-B081-45B6-8C38-DFF5C184C341}"/>
                </a:ext>
              </a:extLst>
            </p:cNvPr>
            <p:cNvGrpSpPr/>
            <p:nvPr/>
          </p:nvGrpSpPr>
          <p:grpSpPr>
            <a:xfrm>
              <a:off x="556557" y="7720907"/>
              <a:ext cx="9273244" cy="4889246"/>
              <a:chOff x="5443068" y="3407405"/>
              <a:chExt cx="9211877" cy="4613745"/>
            </a:xfrm>
          </p:grpSpPr>
          <p:grpSp>
            <p:nvGrpSpPr>
              <p:cNvPr id="77" name="Group 21">
                <a:extLst>
                  <a:ext uri="{FF2B5EF4-FFF2-40B4-BE49-F238E27FC236}">
                    <a16:creationId xmlns:a16="http://schemas.microsoft.com/office/drawing/2014/main" id="{22B9003A-18DC-48A8-A380-C8C531D39253}"/>
                  </a:ext>
                </a:extLst>
              </p:cNvPr>
              <p:cNvGrpSpPr/>
              <p:nvPr/>
            </p:nvGrpSpPr>
            <p:grpSpPr>
              <a:xfrm>
                <a:off x="11207086" y="4064478"/>
                <a:ext cx="3447858" cy="851554"/>
                <a:chOff x="0" y="0"/>
                <a:chExt cx="1631363" cy="411297"/>
              </a:xfrm>
            </p:grpSpPr>
            <p:sp>
              <p:nvSpPr>
                <p:cNvPr id="78" name="Freeform 22">
                  <a:extLst>
                    <a:ext uri="{FF2B5EF4-FFF2-40B4-BE49-F238E27FC236}">
                      <a16:creationId xmlns:a16="http://schemas.microsoft.com/office/drawing/2014/main" id="{10FFBD64-78DF-4F27-A7BF-CBD147EA0B4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31363" cy="411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363" h="411297">
                      <a:moveTo>
                        <a:pt x="0" y="0"/>
                      </a:moveTo>
                      <a:lnTo>
                        <a:pt x="1428163" y="0"/>
                      </a:lnTo>
                      <a:lnTo>
                        <a:pt x="1631363" y="205649"/>
                      </a:lnTo>
                      <a:lnTo>
                        <a:pt x="1428163" y="411297"/>
                      </a:lnTo>
                      <a:lnTo>
                        <a:pt x="0" y="411297"/>
                      </a:lnTo>
                      <a:lnTo>
                        <a:pt x="203200" y="2056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AEC4"/>
                </a:solidFill>
              </p:spPr>
            </p:sp>
            <p:sp>
              <p:nvSpPr>
                <p:cNvPr id="79" name="TextBox 23">
                  <a:extLst>
                    <a:ext uri="{FF2B5EF4-FFF2-40B4-BE49-F238E27FC236}">
                      <a16:creationId xmlns:a16="http://schemas.microsoft.com/office/drawing/2014/main" id="{775B3B58-4209-4A0D-A6CC-722417A458BA}"/>
                    </a:ext>
                  </a:extLst>
                </p:cNvPr>
                <p:cNvSpPr txBox="1"/>
                <p:nvPr/>
              </p:nvSpPr>
              <p:spPr>
                <a:xfrm>
                  <a:off x="177800" y="9525"/>
                  <a:ext cx="558800" cy="396875"/>
                </a:xfrm>
                <a:prstGeom prst="rect">
                  <a:avLst/>
                </a:prstGeom>
              </p:spPr>
              <p:txBody>
                <a:bodyPr lIns="47171" tIns="47171" rIns="47171" bIns="47171" rtlCol="0" anchor="ctr"/>
                <a:lstStyle/>
                <a:p>
                  <a:pPr algn="ctr">
                    <a:lnSpc>
                      <a:spcPts val="1388"/>
                    </a:lnSpc>
                  </a:pPr>
                  <a:endParaRPr/>
                </a:p>
              </p:txBody>
            </p:sp>
          </p:grpSp>
          <p:grpSp>
            <p:nvGrpSpPr>
              <p:cNvPr id="80" name="Group 24">
                <a:extLst>
                  <a:ext uri="{FF2B5EF4-FFF2-40B4-BE49-F238E27FC236}">
                    <a16:creationId xmlns:a16="http://schemas.microsoft.com/office/drawing/2014/main" id="{95B96344-1866-4450-847A-502C9B0785C2}"/>
                  </a:ext>
                </a:extLst>
              </p:cNvPr>
              <p:cNvGrpSpPr/>
              <p:nvPr/>
            </p:nvGrpSpPr>
            <p:grpSpPr>
              <a:xfrm>
                <a:off x="6690929" y="3407405"/>
                <a:ext cx="5751509" cy="1129785"/>
                <a:chOff x="0" y="0"/>
                <a:chExt cx="2093832" cy="411297"/>
              </a:xfrm>
            </p:grpSpPr>
            <p:sp>
              <p:nvSpPr>
                <p:cNvPr id="81" name="Freeform 25">
                  <a:extLst>
                    <a:ext uri="{FF2B5EF4-FFF2-40B4-BE49-F238E27FC236}">
                      <a16:creationId xmlns:a16="http://schemas.microsoft.com/office/drawing/2014/main" id="{97A17CBE-BD81-4367-A92B-7B3DB907F7C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093832" cy="411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832" h="411297">
                      <a:moveTo>
                        <a:pt x="0" y="0"/>
                      </a:moveTo>
                      <a:lnTo>
                        <a:pt x="1890632" y="0"/>
                      </a:lnTo>
                      <a:lnTo>
                        <a:pt x="2093832" y="205649"/>
                      </a:lnTo>
                      <a:lnTo>
                        <a:pt x="1890632" y="411297"/>
                      </a:lnTo>
                      <a:lnTo>
                        <a:pt x="0" y="411297"/>
                      </a:lnTo>
                      <a:lnTo>
                        <a:pt x="203200" y="2056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693A8"/>
                </a:solidFill>
              </p:spPr>
            </p:sp>
            <p:sp>
              <p:nvSpPr>
                <p:cNvPr id="82" name="TextBox 26">
                  <a:extLst>
                    <a:ext uri="{FF2B5EF4-FFF2-40B4-BE49-F238E27FC236}">
                      <a16:creationId xmlns:a16="http://schemas.microsoft.com/office/drawing/2014/main" id="{8EE9E019-E4B8-4EB1-B8FA-58E30DD6A741}"/>
                    </a:ext>
                  </a:extLst>
                </p:cNvPr>
                <p:cNvSpPr txBox="1"/>
                <p:nvPr/>
              </p:nvSpPr>
              <p:spPr>
                <a:xfrm>
                  <a:off x="177800" y="9525"/>
                  <a:ext cx="558800" cy="396875"/>
                </a:xfrm>
                <a:prstGeom prst="rect">
                  <a:avLst/>
                </a:prstGeom>
              </p:spPr>
              <p:txBody>
                <a:bodyPr lIns="47171" tIns="47171" rIns="47171" bIns="47171" rtlCol="0" anchor="ctr"/>
                <a:lstStyle/>
                <a:p>
                  <a:pPr algn="ctr">
                    <a:lnSpc>
                      <a:spcPts val="1388"/>
                    </a:lnSpc>
                  </a:pPr>
                  <a:endParaRPr/>
                </a:p>
              </p:txBody>
            </p:sp>
          </p:grpSp>
          <p:grpSp>
            <p:nvGrpSpPr>
              <p:cNvPr id="83" name="Group 27">
                <a:extLst>
                  <a:ext uri="{FF2B5EF4-FFF2-40B4-BE49-F238E27FC236}">
                    <a16:creationId xmlns:a16="http://schemas.microsoft.com/office/drawing/2014/main" id="{25940683-F061-4A6D-BC94-56333F54D3ED}"/>
                  </a:ext>
                </a:extLst>
              </p:cNvPr>
              <p:cNvGrpSpPr/>
              <p:nvPr/>
            </p:nvGrpSpPr>
            <p:grpSpPr>
              <a:xfrm>
                <a:off x="5443068" y="3918101"/>
                <a:ext cx="9211877" cy="4103049"/>
                <a:chOff x="0" y="0"/>
                <a:chExt cx="1695004" cy="754970"/>
              </a:xfrm>
            </p:grpSpPr>
            <p:sp>
              <p:nvSpPr>
                <p:cNvPr id="84" name="Freeform 28">
                  <a:extLst>
                    <a:ext uri="{FF2B5EF4-FFF2-40B4-BE49-F238E27FC236}">
                      <a16:creationId xmlns:a16="http://schemas.microsoft.com/office/drawing/2014/main" id="{6F762EC9-9E61-4F6D-90E8-296AC5B9A93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95004" cy="75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871" h="501709">
                      <a:moveTo>
                        <a:pt x="0" y="0"/>
                      </a:moveTo>
                      <a:lnTo>
                        <a:pt x="1383671" y="0"/>
                      </a:lnTo>
                      <a:lnTo>
                        <a:pt x="1586871" y="250854"/>
                      </a:lnTo>
                      <a:lnTo>
                        <a:pt x="1383671" y="501709"/>
                      </a:lnTo>
                      <a:lnTo>
                        <a:pt x="0" y="501709"/>
                      </a:lnTo>
                      <a:lnTo>
                        <a:pt x="203200" y="2508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5865"/>
                </a:solidFill>
              </p:spPr>
            </p:sp>
            <p:sp>
              <p:nvSpPr>
                <p:cNvPr id="85" name="TextBox 29">
                  <a:extLst>
                    <a:ext uri="{FF2B5EF4-FFF2-40B4-BE49-F238E27FC236}">
                      <a16:creationId xmlns:a16="http://schemas.microsoft.com/office/drawing/2014/main" id="{AFB6686D-93F4-47B3-8AE0-BF21C168406B}"/>
                    </a:ext>
                  </a:extLst>
                </p:cNvPr>
                <p:cNvSpPr txBox="1"/>
                <p:nvPr/>
              </p:nvSpPr>
              <p:spPr>
                <a:xfrm>
                  <a:off x="177800" y="9525"/>
                  <a:ext cx="558800" cy="396875"/>
                </a:xfrm>
                <a:prstGeom prst="rect">
                  <a:avLst/>
                </a:prstGeom>
              </p:spPr>
              <p:txBody>
                <a:bodyPr lIns="47171" tIns="47171" rIns="47171" bIns="47171" rtlCol="0" anchor="ctr"/>
                <a:lstStyle/>
                <a:p>
                  <a:pPr algn="ctr">
                    <a:lnSpc>
                      <a:spcPts val="1388"/>
                    </a:lnSpc>
                  </a:pPr>
                  <a:endParaRPr/>
                </a:p>
              </p:txBody>
            </p:sp>
          </p:grpSp>
        </p:grpSp>
        <p:sp>
          <p:nvSpPr>
            <p:cNvPr id="159" name="CuadroTexto 158">
              <a:extLst>
                <a:ext uri="{FF2B5EF4-FFF2-40B4-BE49-F238E27FC236}">
                  <a16:creationId xmlns:a16="http://schemas.microsoft.com/office/drawing/2014/main" id="{C36BE4A4-A118-429F-B7A4-09E39617652F}"/>
                </a:ext>
              </a:extLst>
            </p:cNvPr>
            <p:cNvSpPr txBox="1"/>
            <p:nvPr/>
          </p:nvSpPr>
          <p:spPr>
            <a:xfrm>
              <a:off x="3787056" y="8513213"/>
              <a:ext cx="4571764" cy="12845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sz="2400" dirty="0">
                  <a:solidFill>
                    <a:schemeClr val="bg1"/>
                  </a:solidFill>
                  <a:latin typeface="Montserrat Bold" panose="020B0604020202020204" charset="0"/>
                  <a:cs typeface="Montserrat Bold" panose="020B0604020202020204" charset="0"/>
                </a:rPr>
                <a:t>JUEVES  </a:t>
              </a:r>
            </a:p>
            <a:p>
              <a:pPr marL="0" marR="0" indent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sz="4000" dirty="0">
                  <a:solidFill>
                    <a:schemeClr val="bg1"/>
                  </a:solidFill>
                  <a:latin typeface="Montserrat Bold" panose="020B0604020202020204" charset="0"/>
                  <a:cs typeface="Montserrat Bold" panose="020B0604020202020204" charset="0"/>
                </a:rPr>
                <a:t>26 DE OCTUBRE,</a:t>
              </a:r>
              <a:endParaRPr kumimoji="0" lang="es-MX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Black" panose="00000A00000000000000" pitchFamily="2" charset="0"/>
                <a:sym typeface="Helvetica Neue"/>
              </a:endParaRPr>
            </a:p>
          </p:txBody>
        </p:sp>
      </p:grpSp>
      <p:sp>
        <p:nvSpPr>
          <p:cNvPr id="105" name="TextBox 59">
            <a:extLst>
              <a:ext uri="{FF2B5EF4-FFF2-40B4-BE49-F238E27FC236}">
                <a16:creationId xmlns:a16="http://schemas.microsoft.com/office/drawing/2014/main" id="{06CF8899-5F9B-46A9-9AC9-BE47D85D773A}"/>
              </a:ext>
            </a:extLst>
          </p:cNvPr>
          <p:cNvSpPr txBox="1"/>
          <p:nvPr/>
        </p:nvSpPr>
        <p:spPr>
          <a:xfrm>
            <a:off x="11071079" y="5912862"/>
            <a:ext cx="4624675" cy="428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046"/>
              </a:lnSpc>
              <a:spcBef>
                <a:spcPct val="0"/>
              </a:spcBef>
            </a:pPr>
            <a:r>
              <a:rPr lang="en-US" sz="4400" u="none" strike="noStrike" spc="382" dirty="0">
                <a:solidFill>
                  <a:srgbClr val="7C32A9"/>
                </a:solidFill>
                <a:latin typeface="Montserrat Black" panose="00000A00000000000000" pitchFamily="2" charset="0"/>
              </a:rPr>
              <a:t>PROGRAMA</a:t>
            </a:r>
          </a:p>
        </p:txBody>
      </p:sp>
      <p:sp>
        <p:nvSpPr>
          <p:cNvPr id="168" name="CuadroTexto 167">
            <a:extLst>
              <a:ext uri="{FF2B5EF4-FFF2-40B4-BE49-F238E27FC236}">
                <a16:creationId xmlns:a16="http://schemas.microsoft.com/office/drawing/2014/main" id="{3C7F1C4A-1C24-4739-BB15-C08C8C8630F2}"/>
              </a:ext>
            </a:extLst>
          </p:cNvPr>
          <p:cNvSpPr txBox="1"/>
          <p:nvPr/>
        </p:nvSpPr>
        <p:spPr>
          <a:xfrm>
            <a:off x="11716197" y="6605279"/>
            <a:ext cx="549509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chemeClr val="tx1"/>
                </a:solidFill>
                <a:latin typeface="Montserrat Black" panose="00000A00000000000000" pitchFamily="2" charset="0"/>
              </a:rPr>
              <a:t>TALLER 1</a:t>
            </a:r>
            <a:r>
              <a:rPr lang="es-MX" sz="3200" dirty="0">
                <a:solidFill>
                  <a:schemeClr val="tx1"/>
                </a:solidFill>
                <a:latin typeface="Montserrat Bold" panose="020B0604020202020204" charset="0"/>
                <a:cs typeface="Montserrat Bold" panose="020B0604020202020204" charset="0"/>
              </a:rPr>
              <a:t> – 26 de octubre</a:t>
            </a:r>
            <a:endParaRPr kumimoji="0" lang="es-MX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Montserrat Black" panose="00000A00000000000000" pitchFamily="2" charset="0"/>
              <a:sym typeface="Helvetica Neue"/>
            </a:endParaRPr>
          </a:p>
        </p:txBody>
      </p:sp>
      <p:sp>
        <p:nvSpPr>
          <p:cNvPr id="170" name="Se sugiere hacer énfasis en aquellos que son más representativos dentro de las líneas de acción e indicadores comprometidos por el grupo de trabajo.…">
            <a:extLst>
              <a:ext uri="{FF2B5EF4-FFF2-40B4-BE49-F238E27FC236}">
                <a16:creationId xmlns:a16="http://schemas.microsoft.com/office/drawing/2014/main" id="{3A2EC3E9-2532-4B9C-BB8E-8AB0C3E1F831}"/>
              </a:ext>
            </a:extLst>
          </p:cNvPr>
          <p:cNvSpPr txBox="1"/>
          <p:nvPr/>
        </p:nvSpPr>
        <p:spPr>
          <a:xfrm>
            <a:off x="11664360" y="7134512"/>
            <a:ext cx="10401250" cy="78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marL="571500" indent="-571500" algn="l" defTabSz="359999">
              <a:lnSpc>
                <a:spcPct val="120000"/>
              </a:lnSpc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sz="2800" dirty="0">
                <a:latin typeface="Montserrat SemiBold" panose="00000700000000000000" pitchFamily="2" charset="0"/>
              </a:rPr>
              <a:t>Marco Integrado de Control Interno</a:t>
            </a:r>
          </a:p>
          <a:p>
            <a:pPr marL="571500" indent="-571500" algn="l" defTabSz="359999">
              <a:lnSpc>
                <a:spcPct val="120000"/>
              </a:lnSpc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sz="2800" dirty="0">
                <a:latin typeface="Montserrat SemiBold" panose="00000700000000000000" pitchFamily="2" charset="0"/>
              </a:rPr>
              <a:t>Plan de Trabajo de Control Interno (PTCI)</a:t>
            </a:r>
          </a:p>
          <a:p>
            <a:pPr marL="571500" indent="-571500" algn="l" defTabSz="359999">
              <a:lnSpc>
                <a:spcPct val="120000"/>
              </a:lnSpc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es-MX" sz="2800" dirty="0">
              <a:latin typeface="Montserrat SemiBold" panose="00000700000000000000" pitchFamily="2" charset="0"/>
            </a:endParaRPr>
          </a:p>
        </p:txBody>
      </p:sp>
      <p:sp>
        <p:nvSpPr>
          <p:cNvPr id="215" name="CuadroTexto 214">
            <a:extLst>
              <a:ext uri="{FF2B5EF4-FFF2-40B4-BE49-F238E27FC236}">
                <a16:creationId xmlns:a16="http://schemas.microsoft.com/office/drawing/2014/main" id="{74EABD2D-DBB4-4155-B930-978CCDC4A26D}"/>
              </a:ext>
            </a:extLst>
          </p:cNvPr>
          <p:cNvSpPr txBox="1"/>
          <p:nvPr/>
        </p:nvSpPr>
        <p:spPr>
          <a:xfrm>
            <a:off x="12539044" y="9103578"/>
            <a:ext cx="598240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chemeClr val="tx1"/>
                </a:solidFill>
                <a:latin typeface="Montserrat Black" panose="00000A00000000000000" pitchFamily="2" charset="0"/>
              </a:rPr>
              <a:t>TALLER 2</a:t>
            </a:r>
            <a:r>
              <a:rPr lang="es-MX" sz="3200" dirty="0">
                <a:solidFill>
                  <a:schemeClr val="tx1"/>
                </a:solidFill>
                <a:latin typeface="Montserrat Bold" panose="020B0604020202020204" charset="0"/>
                <a:cs typeface="Montserrat Bold" panose="020B0604020202020204" charset="0"/>
              </a:rPr>
              <a:t> – 8 de noviembre</a:t>
            </a:r>
            <a:endParaRPr kumimoji="0" lang="es-MX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Montserrat Black" panose="00000A00000000000000" pitchFamily="2" charset="0"/>
              <a:sym typeface="Helvetica Neue"/>
            </a:endParaRPr>
          </a:p>
        </p:txBody>
      </p:sp>
      <p:sp>
        <p:nvSpPr>
          <p:cNvPr id="216" name="Se sugiere hacer énfasis en aquellos que son más representativos dentro de las líneas de acción e indicadores comprometidos por el grupo de trabajo.…">
            <a:extLst>
              <a:ext uri="{FF2B5EF4-FFF2-40B4-BE49-F238E27FC236}">
                <a16:creationId xmlns:a16="http://schemas.microsoft.com/office/drawing/2014/main" id="{C01BF0F2-09B5-4325-B48D-F37B6DAE4424}"/>
              </a:ext>
            </a:extLst>
          </p:cNvPr>
          <p:cNvSpPr txBox="1"/>
          <p:nvPr/>
        </p:nvSpPr>
        <p:spPr>
          <a:xfrm>
            <a:off x="12565753" y="9632811"/>
            <a:ext cx="11004010" cy="78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marL="571500" indent="-571500" algn="l" defTabSz="359999">
              <a:lnSpc>
                <a:spcPct val="120000"/>
              </a:lnSpc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sz="2800" dirty="0">
                <a:latin typeface="Montserrat SemiBold" panose="00000700000000000000" pitchFamily="2" charset="0"/>
              </a:rPr>
              <a:t>Plan de Trabajo de Administración de Riesgos (PTAR)</a:t>
            </a:r>
          </a:p>
          <a:p>
            <a:pPr marL="571500" indent="-571500" algn="l" defTabSz="359999">
              <a:lnSpc>
                <a:spcPct val="120000"/>
              </a:lnSpc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es-MX" sz="2800" dirty="0">
              <a:latin typeface="Montserrat SemiBold" panose="00000700000000000000" pitchFamily="2" charset="0"/>
            </a:endParaRPr>
          </a:p>
        </p:txBody>
      </p:sp>
      <p:sp>
        <p:nvSpPr>
          <p:cNvPr id="217" name="CuadroTexto 216">
            <a:extLst>
              <a:ext uri="{FF2B5EF4-FFF2-40B4-BE49-F238E27FC236}">
                <a16:creationId xmlns:a16="http://schemas.microsoft.com/office/drawing/2014/main" id="{5E9A54BD-90E8-4E56-BFD7-1076D16BC5C2}"/>
              </a:ext>
            </a:extLst>
          </p:cNvPr>
          <p:cNvSpPr txBox="1"/>
          <p:nvPr/>
        </p:nvSpPr>
        <p:spPr>
          <a:xfrm>
            <a:off x="13331738" y="11132318"/>
            <a:ext cx="619881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chemeClr val="tx1"/>
                </a:solidFill>
                <a:latin typeface="Montserrat Black" panose="00000A00000000000000" pitchFamily="2" charset="0"/>
              </a:rPr>
              <a:t>TALLER 3</a:t>
            </a:r>
            <a:r>
              <a:rPr lang="es-MX" sz="3200" dirty="0">
                <a:solidFill>
                  <a:schemeClr val="tx1"/>
                </a:solidFill>
                <a:latin typeface="Montserrat Bold" panose="020B0604020202020204" charset="0"/>
                <a:cs typeface="Montserrat Bold" panose="020B0604020202020204" charset="0"/>
              </a:rPr>
              <a:t> – 23 de noviembre</a:t>
            </a:r>
            <a:endParaRPr kumimoji="0" lang="es-MX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Montserrat Black" panose="00000A00000000000000" pitchFamily="2" charset="0"/>
              <a:sym typeface="Helvetica Neue"/>
            </a:endParaRPr>
          </a:p>
        </p:txBody>
      </p:sp>
      <p:sp>
        <p:nvSpPr>
          <p:cNvPr id="218" name="Se sugiere hacer énfasis en aquellos que son más representativos dentro de las líneas de acción e indicadores comprometidos por el grupo de trabajo.…">
            <a:extLst>
              <a:ext uri="{FF2B5EF4-FFF2-40B4-BE49-F238E27FC236}">
                <a16:creationId xmlns:a16="http://schemas.microsoft.com/office/drawing/2014/main" id="{81A11ECE-4D76-4A32-AA2F-7093ABCA925B}"/>
              </a:ext>
            </a:extLst>
          </p:cNvPr>
          <p:cNvSpPr txBox="1"/>
          <p:nvPr/>
        </p:nvSpPr>
        <p:spPr>
          <a:xfrm>
            <a:off x="13360051" y="11681429"/>
            <a:ext cx="10401250" cy="78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marL="571500" indent="-571500" algn="l" defTabSz="359999">
              <a:lnSpc>
                <a:spcPct val="120000"/>
              </a:lnSpc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sz="2800" dirty="0">
                <a:latin typeface="Montserrat SemiBold" panose="00000700000000000000" pitchFamily="2" charset="0"/>
              </a:rPr>
              <a:t>Lineamientos de Control Interno para la Administración Pública</a:t>
            </a:r>
          </a:p>
          <a:p>
            <a:pPr marL="571500" indent="-571500" algn="l" defTabSz="359999">
              <a:lnSpc>
                <a:spcPct val="120000"/>
              </a:lnSpc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es-MX" sz="2800" dirty="0">
              <a:latin typeface="Montserrat SemiBold" panose="00000700000000000000" pitchFamily="2" charset="0"/>
            </a:endParaRPr>
          </a:p>
        </p:txBody>
      </p:sp>
      <p:sp>
        <p:nvSpPr>
          <p:cNvPr id="221" name="TextBox 14">
            <a:extLst>
              <a:ext uri="{FF2B5EF4-FFF2-40B4-BE49-F238E27FC236}">
                <a16:creationId xmlns:a16="http://schemas.microsoft.com/office/drawing/2014/main" id="{E51FECCD-B6FF-4A06-8E02-D18112F5B543}"/>
              </a:ext>
            </a:extLst>
          </p:cNvPr>
          <p:cNvSpPr txBox="1"/>
          <p:nvPr/>
        </p:nvSpPr>
        <p:spPr>
          <a:xfrm rot="10800000">
            <a:off x="9914997" y="9604492"/>
            <a:ext cx="3208908" cy="2279053"/>
          </a:xfrm>
          <a:prstGeom prst="rect">
            <a:avLst/>
          </a:prstGeom>
        </p:spPr>
        <p:txBody>
          <a:bodyPr lIns="47171" tIns="47171" rIns="47171" bIns="47171" rtlCol="0" anchor="ctr"/>
          <a:lstStyle/>
          <a:p>
            <a:pPr algn="ctr">
              <a:lnSpc>
                <a:spcPts val="1388"/>
              </a:lnSpc>
            </a:pPr>
            <a:endParaRPr/>
          </a:p>
        </p:txBody>
      </p:sp>
      <p:sp>
        <p:nvSpPr>
          <p:cNvPr id="86" name="Se sugiere hacer énfasis en aquellos que son más representativos dentro de las líneas de acción e indicadores comprometidos por el grupo de trabajo.…">
            <a:extLst>
              <a:ext uri="{FF2B5EF4-FFF2-40B4-BE49-F238E27FC236}">
                <a16:creationId xmlns:a16="http://schemas.microsoft.com/office/drawing/2014/main" id="{AC2C3E4B-31F3-4671-BEB2-3E2352B6C493}"/>
              </a:ext>
            </a:extLst>
          </p:cNvPr>
          <p:cNvSpPr txBox="1"/>
          <p:nvPr/>
        </p:nvSpPr>
        <p:spPr>
          <a:xfrm>
            <a:off x="12275619" y="8236729"/>
            <a:ext cx="10401250" cy="78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 defTabSz="359999">
              <a:lnSpc>
                <a:spcPct val="120000"/>
              </a:lnSpc>
              <a:buClr>
                <a:srgbClr val="FF5291"/>
              </a:buClr>
              <a:buSzPct val="106000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sz="2000" dirty="0">
                <a:solidFill>
                  <a:srgbClr val="FF5291"/>
                </a:solidFill>
                <a:latin typeface="Montserrat Black" panose="00000A00000000000000" pitchFamily="2" charset="0"/>
              </a:rPr>
              <a:t>Liderado: </a:t>
            </a:r>
            <a:r>
              <a:rPr lang="es-MX" sz="2000" dirty="0">
                <a:solidFill>
                  <a:srgbClr val="FF5291"/>
                </a:solidFill>
                <a:latin typeface="Montserrat SemiBold" panose="00000700000000000000" pitchFamily="2" charset="0"/>
              </a:rPr>
              <a:t>Auditoría Superior del Estado de Guanajuato</a:t>
            </a:r>
          </a:p>
        </p:txBody>
      </p:sp>
      <p:sp>
        <p:nvSpPr>
          <p:cNvPr id="87" name="Se sugiere hacer énfasis en aquellos que son más representativos dentro de las líneas de acción e indicadores comprometidos por el grupo de trabajo.…">
            <a:extLst>
              <a:ext uri="{FF2B5EF4-FFF2-40B4-BE49-F238E27FC236}">
                <a16:creationId xmlns:a16="http://schemas.microsoft.com/office/drawing/2014/main" id="{14D3AEC9-1B21-48DB-A1E9-0C333F5EF99F}"/>
              </a:ext>
            </a:extLst>
          </p:cNvPr>
          <p:cNvSpPr txBox="1"/>
          <p:nvPr/>
        </p:nvSpPr>
        <p:spPr>
          <a:xfrm>
            <a:off x="13147993" y="10116360"/>
            <a:ext cx="10401250" cy="78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 defTabSz="359999">
              <a:lnSpc>
                <a:spcPct val="120000"/>
              </a:lnSpc>
              <a:buClr>
                <a:srgbClr val="FF5291"/>
              </a:buClr>
              <a:buSzPct val="106000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sz="2000" dirty="0">
                <a:solidFill>
                  <a:srgbClr val="FF5291"/>
                </a:solidFill>
                <a:latin typeface="Montserrat Black" panose="00000A00000000000000" pitchFamily="2" charset="0"/>
              </a:rPr>
              <a:t>Liderado: </a:t>
            </a:r>
            <a:r>
              <a:rPr lang="es-MX" sz="2000" dirty="0">
                <a:solidFill>
                  <a:srgbClr val="FF5291"/>
                </a:solidFill>
                <a:latin typeface="Montserrat SemiBold" panose="00000700000000000000" pitchFamily="2" charset="0"/>
              </a:rPr>
              <a:t>Secretaría de la Transparencia y Rendición de Cuenta</a:t>
            </a:r>
          </a:p>
        </p:txBody>
      </p:sp>
      <p:sp>
        <p:nvSpPr>
          <p:cNvPr id="89" name="Se sugiere hacer énfasis en aquellos que son más representativos dentro de las líneas de acción e indicadores comprometidos por el grupo de trabajo.…">
            <a:extLst>
              <a:ext uri="{FF2B5EF4-FFF2-40B4-BE49-F238E27FC236}">
                <a16:creationId xmlns:a16="http://schemas.microsoft.com/office/drawing/2014/main" id="{42FEF8F7-925E-4868-A60E-BC21F3551200}"/>
              </a:ext>
            </a:extLst>
          </p:cNvPr>
          <p:cNvSpPr txBox="1"/>
          <p:nvPr/>
        </p:nvSpPr>
        <p:spPr>
          <a:xfrm>
            <a:off x="13960935" y="12699881"/>
            <a:ext cx="7992414" cy="78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 defTabSz="359999">
              <a:lnSpc>
                <a:spcPct val="120000"/>
              </a:lnSpc>
              <a:buClr>
                <a:srgbClr val="FF5291"/>
              </a:buClr>
              <a:buSzPct val="106000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sz="2000" dirty="0">
                <a:solidFill>
                  <a:srgbClr val="FF5291"/>
                </a:solidFill>
                <a:latin typeface="Montserrat Black" panose="00000A00000000000000" pitchFamily="2" charset="0"/>
              </a:rPr>
              <a:t>Liderado: </a:t>
            </a:r>
            <a:r>
              <a:rPr lang="es-MX" sz="2000" dirty="0">
                <a:solidFill>
                  <a:srgbClr val="FF5291"/>
                </a:solidFill>
                <a:latin typeface="Montserrat SemiBold" panose="00000700000000000000" pitchFamily="2" charset="0"/>
              </a:rPr>
              <a:t>Auditoría Superior del Estado de Guanajuato</a:t>
            </a:r>
          </a:p>
        </p:txBody>
      </p:sp>
      <p:sp>
        <p:nvSpPr>
          <p:cNvPr id="90" name="Freeform 28">
            <a:extLst>
              <a:ext uri="{FF2B5EF4-FFF2-40B4-BE49-F238E27FC236}">
                <a16:creationId xmlns:a16="http://schemas.microsoft.com/office/drawing/2014/main" id="{EC193D48-0A09-4FAC-B986-5ECDD7E0CEF2}"/>
              </a:ext>
            </a:extLst>
          </p:cNvPr>
          <p:cNvSpPr/>
          <p:nvPr/>
        </p:nvSpPr>
        <p:spPr>
          <a:xfrm flipH="1">
            <a:off x="17739833" y="4293704"/>
            <a:ext cx="7788085" cy="2239366"/>
          </a:xfrm>
          <a:custGeom>
            <a:avLst/>
            <a:gdLst/>
            <a:ahLst/>
            <a:cxnLst/>
            <a:rect l="l" t="t" r="r" b="b"/>
            <a:pathLst>
              <a:path w="1586871" h="501709">
                <a:moveTo>
                  <a:pt x="0" y="0"/>
                </a:moveTo>
                <a:lnTo>
                  <a:pt x="1383671" y="0"/>
                </a:lnTo>
                <a:lnTo>
                  <a:pt x="1586871" y="250854"/>
                </a:lnTo>
                <a:lnTo>
                  <a:pt x="1383671" y="501709"/>
                </a:lnTo>
                <a:lnTo>
                  <a:pt x="0" y="501709"/>
                </a:lnTo>
                <a:lnTo>
                  <a:pt x="203200" y="250854"/>
                </a:lnTo>
                <a:lnTo>
                  <a:pt x="0" y="0"/>
                </a:lnTo>
                <a:close/>
              </a:path>
            </a:pathLst>
          </a:custGeom>
          <a:solidFill>
            <a:srgbClr val="7C32A9"/>
          </a:solidFill>
        </p:spPr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4F08581-5908-45D4-BA6B-881A1CC37BA6}"/>
              </a:ext>
            </a:extLst>
          </p:cNvPr>
          <p:cNvSpPr txBox="1"/>
          <p:nvPr/>
        </p:nvSpPr>
        <p:spPr>
          <a:xfrm>
            <a:off x="18747432" y="4655741"/>
            <a:ext cx="4837863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0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" panose="00000500000000000000" pitchFamily="2" charset="0"/>
                <a:cs typeface="Montserrat Bold" panose="020B0604020202020204" charset="0"/>
                <a:sym typeface="Helvetica Neue"/>
              </a:rPr>
              <a:t>ACOMPAÑAR A UN MÁXIMO DE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b="0" dirty="0">
                <a:solidFill>
                  <a:schemeClr val="bg1"/>
                </a:solidFill>
                <a:latin typeface="Montserrat Black" panose="00000A00000000000000" pitchFamily="2" charset="0"/>
                <a:cs typeface="Montserrat Bold" panose="020B0604020202020204" charset="0"/>
              </a:rPr>
              <a:t>26 </a:t>
            </a:r>
            <a:r>
              <a:rPr lang="es-MX" b="0" dirty="0" err="1">
                <a:solidFill>
                  <a:schemeClr val="bg1"/>
                </a:solidFill>
                <a:latin typeface="Montserrat Black" panose="00000A00000000000000" pitchFamily="2" charset="0"/>
                <a:cs typeface="Montserrat Bold" panose="020B0604020202020204" charset="0"/>
              </a:rPr>
              <a:t>OICs</a:t>
            </a:r>
            <a:r>
              <a:rPr lang="es-MX" b="0" dirty="0">
                <a:solidFill>
                  <a:schemeClr val="bg1"/>
                </a:solidFill>
                <a:latin typeface="Montserrat Black" panose="00000A00000000000000" pitchFamily="2" charset="0"/>
                <a:cs typeface="Montserrat Bold" panose="020B0604020202020204" charset="0"/>
              </a:rPr>
              <a:t> MUNICIPALES</a:t>
            </a:r>
          </a:p>
          <a:p>
            <a:pPr algn="l"/>
            <a:r>
              <a:rPr lang="es-MX" sz="2000" dirty="0">
                <a:solidFill>
                  <a:schemeClr val="bg1"/>
                </a:solidFill>
                <a:latin typeface="Montserrat" panose="00000500000000000000" pitchFamily="2" charset="0"/>
                <a:cs typeface="Montserrat Bold" panose="020B0604020202020204" charset="0"/>
              </a:rPr>
              <a:t>EN EL DISEÑO E IMPLEMENTACIÓN</a:t>
            </a:r>
          </a:p>
          <a:p>
            <a:pPr algn="l"/>
            <a:r>
              <a:rPr lang="es-MX" sz="2000" dirty="0">
                <a:solidFill>
                  <a:schemeClr val="bg1"/>
                </a:solidFill>
                <a:latin typeface="Montserrat" panose="00000500000000000000" pitchFamily="2" charset="0"/>
                <a:cs typeface="Montserrat Bold" panose="020B0604020202020204" charset="0"/>
              </a:rPr>
              <a:t>DE SU SCI CON BASE EN MICI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C284BD34-7F00-498D-B612-691AB6D65912}"/>
              </a:ext>
            </a:extLst>
          </p:cNvPr>
          <p:cNvSpPr txBox="1"/>
          <p:nvPr/>
        </p:nvSpPr>
        <p:spPr>
          <a:xfrm>
            <a:off x="3163362" y="7007988"/>
            <a:ext cx="5435783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400" dirty="0">
                <a:solidFill>
                  <a:schemeClr val="bg1"/>
                </a:solidFill>
                <a:latin typeface="Montserrat Bold" panose="020B0604020202020204" charset="0"/>
                <a:cs typeface="Montserrat Bold" panose="020B0604020202020204" charset="0"/>
              </a:rPr>
              <a:t>MIÉRCOLES      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000" dirty="0">
                <a:solidFill>
                  <a:schemeClr val="bg1"/>
                </a:solidFill>
                <a:latin typeface="Montserrat Bold" panose="020B0604020202020204" charset="0"/>
                <a:cs typeface="Montserrat Bold" panose="020B0604020202020204" charset="0"/>
              </a:rPr>
              <a:t>8 DE NOVIEMBRE, y</a:t>
            </a:r>
            <a:endParaRPr kumimoji="0" lang="es-MX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ontserrat Black" panose="00000A00000000000000" pitchFamily="2" charset="0"/>
              <a:sym typeface="Helvetica Neue"/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61E51643-9454-4EA3-8C5F-4A21A763C293}"/>
              </a:ext>
            </a:extLst>
          </p:cNvPr>
          <p:cNvSpPr txBox="1"/>
          <p:nvPr/>
        </p:nvSpPr>
        <p:spPr>
          <a:xfrm>
            <a:off x="3038889" y="8011598"/>
            <a:ext cx="5116785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400" dirty="0">
                <a:solidFill>
                  <a:schemeClr val="bg1"/>
                </a:solidFill>
                <a:latin typeface="Montserrat Bold" panose="020B0604020202020204" charset="0"/>
                <a:cs typeface="Montserrat Bold" panose="020B0604020202020204" charset="0"/>
              </a:rPr>
              <a:t>JUEVES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000" dirty="0">
                <a:solidFill>
                  <a:schemeClr val="bg1"/>
                </a:solidFill>
                <a:latin typeface="Montserrat Bold" panose="020B0604020202020204" charset="0"/>
                <a:cs typeface="Montserrat Bold" panose="020B0604020202020204" charset="0"/>
              </a:rPr>
              <a:t>23 DE NOVIEMBRE</a:t>
            </a:r>
            <a:endParaRPr kumimoji="0" lang="es-MX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ontserrat Black" panose="00000A00000000000000" pitchFamily="2" charset="0"/>
              <a:sym typeface="Helvetica Neue"/>
            </a:endParaRPr>
          </a:p>
        </p:txBody>
      </p:sp>
      <p:pic>
        <p:nvPicPr>
          <p:cNvPr id="96" name="officeArt object">
            <a:extLst>
              <a:ext uri="{FF2B5EF4-FFF2-40B4-BE49-F238E27FC236}">
                <a16:creationId xmlns:a16="http://schemas.microsoft.com/office/drawing/2014/main" id="{136A2C02-1FFF-4AA1-8C90-C4F9689C9913}"/>
              </a:ext>
            </a:extLst>
          </p:cNvPr>
          <p:cNvPicPr/>
          <p:nvPr/>
        </p:nvPicPr>
        <p:blipFill>
          <a:blip r:embed="rId5"/>
          <a:srcRect l="63" r="63"/>
          <a:stretch>
            <a:fillRect/>
          </a:stretch>
        </p:blipFill>
        <p:spPr>
          <a:xfrm>
            <a:off x="20824361" y="664350"/>
            <a:ext cx="2410130" cy="241013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6930065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ángulo 6">
            <a:extLst>
              <a:ext uri="{FF2B5EF4-FFF2-40B4-BE49-F238E27FC236}">
                <a16:creationId xmlns:a16="http://schemas.microsoft.com/office/drawing/2014/main" id="{AC7518D9-73A5-4DED-8178-80DFE2310A55}"/>
              </a:ext>
            </a:extLst>
          </p:cNvPr>
          <p:cNvSpPr/>
          <p:nvPr/>
        </p:nvSpPr>
        <p:spPr>
          <a:xfrm rot="10800000" flipH="1">
            <a:off x="16502544" y="-3"/>
            <a:ext cx="7881456" cy="13665711"/>
          </a:xfrm>
          <a:custGeom>
            <a:avLst/>
            <a:gdLst>
              <a:gd name="connsiteX0" fmla="*/ 0 w 11004402"/>
              <a:gd name="connsiteY0" fmla="*/ 0 h 13811275"/>
              <a:gd name="connsiteX1" fmla="*/ 11004402 w 11004402"/>
              <a:gd name="connsiteY1" fmla="*/ 0 h 13811275"/>
              <a:gd name="connsiteX2" fmla="*/ 11004402 w 11004402"/>
              <a:gd name="connsiteY2" fmla="*/ 13811275 h 13811275"/>
              <a:gd name="connsiteX3" fmla="*/ 0 w 11004402"/>
              <a:gd name="connsiteY3" fmla="*/ 13811275 h 13811275"/>
              <a:gd name="connsiteX4" fmla="*/ 0 w 11004402"/>
              <a:gd name="connsiteY4" fmla="*/ 0 h 13811275"/>
              <a:gd name="connsiteX0" fmla="*/ 0 w 16694002"/>
              <a:gd name="connsiteY0" fmla="*/ 0 h 13836675"/>
              <a:gd name="connsiteX1" fmla="*/ 16694002 w 16694002"/>
              <a:gd name="connsiteY1" fmla="*/ 25400 h 13836675"/>
              <a:gd name="connsiteX2" fmla="*/ 16694002 w 16694002"/>
              <a:gd name="connsiteY2" fmla="*/ 13836675 h 13836675"/>
              <a:gd name="connsiteX3" fmla="*/ 5689600 w 16694002"/>
              <a:gd name="connsiteY3" fmla="*/ 13836675 h 13836675"/>
              <a:gd name="connsiteX4" fmla="*/ 0 w 16694002"/>
              <a:gd name="connsiteY4" fmla="*/ 0 h 1383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4002" h="13836675">
                <a:moveTo>
                  <a:pt x="0" y="0"/>
                </a:moveTo>
                <a:lnTo>
                  <a:pt x="16694002" y="25400"/>
                </a:lnTo>
                <a:lnTo>
                  <a:pt x="16694002" y="13836675"/>
                </a:lnTo>
                <a:lnTo>
                  <a:pt x="5689600" y="13836675"/>
                </a:lnTo>
                <a:lnTo>
                  <a:pt x="0" y="0"/>
                </a:lnTo>
                <a:close/>
              </a:path>
            </a:pathLst>
          </a:custGeom>
          <a:solidFill>
            <a:srgbClr val="47586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212" name="Grupo"/>
          <p:cNvGrpSpPr/>
          <p:nvPr/>
        </p:nvGrpSpPr>
        <p:grpSpPr>
          <a:xfrm>
            <a:off x="-703686" y="4762661"/>
            <a:ext cx="4376362" cy="9433601"/>
            <a:chOff x="0" y="0"/>
            <a:chExt cx="4376361" cy="9433599"/>
          </a:xfrm>
        </p:grpSpPr>
        <p:pic>
          <p:nvPicPr>
            <p:cNvPr id="171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1015982" y="819012"/>
              <a:ext cx="1863038" cy="18630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3000"/>
            </a:blip>
            <a:srcRect/>
            <a:stretch>
              <a:fillRect/>
            </a:stretch>
          </p:blipFill>
          <p:spPr>
            <a:xfrm>
              <a:off x="1131897" y="3998304"/>
              <a:ext cx="1449030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1589425" y="6184210"/>
              <a:ext cx="1138523" cy="1138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134336" y="8447742"/>
              <a:ext cx="828018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2727948" y="7777565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3299784" y="8033733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0" y="2341068"/>
              <a:ext cx="1863038" cy="1863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413145" y="3439781"/>
              <a:ext cx="1449030" cy="14490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535729" y="5684524"/>
              <a:ext cx="1449029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341113" y="4546002"/>
              <a:ext cx="1138523" cy="1138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1241162" y="4985987"/>
              <a:ext cx="828017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2879019" y="2611764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962353" y="1927059"/>
              <a:ext cx="414009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2227869" y="1260199"/>
              <a:ext cx="414010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2501524" y="1403512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1923782" y="1927059"/>
              <a:ext cx="414009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9000"/>
            </a:blip>
            <a:srcRect/>
            <a:stretch>
              <a:fillRect/>
            </a:stretch>
          </p:blipFill>
          <p:spPr>
            <a:xfrm>
              <a:off x="1132278" y="2268041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9000"/>
            </a:blip>
            <a:srcRect/>
            <a:stretch>
              <a:fillRect/>
            </a:stretch>
          </p:blipFill>
          <p:spPr>
            <a:xfrm>
              <a:off x="1942457" y="2502224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1163748" y="3439780"/>
              <a:ext cx="621014" cy="621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2410816" y="3773061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1485923" y="6978372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1923782" y="7205717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1942457" y="7840242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3348959" y="7257539"/>
              <a:ext cx="621014" cy="621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rcRect/>
            <a:stretch>
              <a:fillRect/>
            </a:stretch>
          </p:blipFill>
          <p:spPr>
            <a:xfrm>
              <a:off x="2915533" y="1817520"/>
              <a:ext cx="1449029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2344546" y="6980886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1041714" y="1674207"/>
              <a:ext cx="828018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993807" y="6719544"/>
              <a:ext cx="414009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555963" y="8654457"/>
              <a:ext cx="414010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921096" y="9019591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548345" y="8197468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2727948" y="8398577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3000"/>
            </a:blip>
            <a:srcRect/>
            <a:stretch>
              <a:fillRect/>
            </a:stretch>
          </p:blipFill>
          <p:spPr>
            <a:xfrm>
              <a:off x="2520943" y="5531859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10000"/>
            </a:blip>
            <a:srcRect/>
            <a:stretch>
              <a:fillRect/>
            </a:stretch>
          </p:blipFill>
          <p:spPr>
            <a:xfrm>
              <a:off x="2716147" y="6825706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2227869" y="5192989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907737" y="782499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1838955" y="3170286"/>
              <a:ext cx="828017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2000"/>
            </a:blip>
            <a:srcRect/>
            <a:stretch>
              <a:fillRect/>
            </a:stretch>
          </p:blipFill>
          <p:spPr>
            <a:xfrm>
              <a:off x="3031828" y="5192989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3000"/>
            </a:blip>
            <a:srcRect/>
            <a:stretch>
              <a:fillRect/>
            </a:stretch>
          </p:blipFill>
          <p:spPr>
            <a:xfrm>
              <a:off x="1297726" y="0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4000"/>
            </a:blip>
            <a:srcRect/>
            <a:stretch>
              <a:fillRect/>
            </a:stretch>
          </p:blipFill>
          <p:spPr>
            <a:xfrm>
              <a:off x="2064635" y="7322731"/>
              <a:ext cx="1138524" cy="1138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230324 1316 PATSEF2023 Elementos gráficos - Cruz azul acero.png" descr="230324 1316 PATSEF2023 Elementos gráficos - Cruz azul acero.png"/>
            <p:cNvPicPr>
              <a:picLocks noChangeAspect="1"/>
            </p:cNvPicPr>
            <p:nvPr/>
          </p:nvPicPr>
          <p:blipFill>
            <a:blip r:embed="rId2">
              <a:alphaModFix amt="7000"/>
            </a:blip>
            <a:srcRect/>
            <a:stretch>
              <a:fillRect/>
            </a:stretch>
          </p:blipFill>
          <p:spPr>
            <a:xfrm>
              <a:off x="1838955" y="1984713"/>
              <a:ext cx="1138524" cy="11385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3" name="Coordinar esfuerzos, compartiendo experiencias."/>
          <p:cNvSpPr txBox="1"/>
          <p:nvPr/>
        </p:nvSpPr>
        <p:spPr>
          <a:xfrm>
            <a:off x="679251" y="12494965"/>
            <a:ext cx="13182435" cy="78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 defTabSz="359999">
              <a:defRPr sz="2400" b="0">
                <a:solidFill>
                  <a:srgbClr val="E5EAF5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Coordinar esfuerzos, compartiendo experiencias.</a:t>
            </a:r>
          </a:p>
        </p:txBody>
      </p:sp>
      <p:sp>
        <p:nvSpPr>
          <p:cNvPr id="63" name="buenas prácticas">
            <a:extLst>
              <a:ext uri="{FF2B5EF4-FFF2-40B4-BE49-F238E27FC236}">
                <a16:creationId xmlns:a16="http://schemas.microsoft.com/office/drawing/2014/main" id="{BF2C0644-A0D2-4099-96D7-1876A524A1CC}"/>
              </a:ext>
            </a:extLst>
          </p:cNvPr>
          <p:cNvSpPr txBox="1"/>
          <p:nvPr/>
        </p:nvSpPr>
        <p:spPr>
          <a:xfrm>
            <a:off x="8105298" y="673192"/>
            <a:ext cx="11343207" cy="629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 defTabSz="359999">
              <a:defRPr b="0">
                <a:solidFill>
                  <a:srgbClr val="FF529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MX" dirty="0"/>
              <a:t>certificación</a:t>
            </a:r>
          </a:p>
        </p:txBody>
      </p:sp>
      <p:pic>
        <p:nvPicPr>
          <p:cNvPr id="64" name="230324 1316 PATSEF2023 Elementos gráficos - Cruz azul acero.png" descr="230324 1316 PATSEF2023 Elementos gráficos - Cruz azul acero.png">
            <a:extLst>
              <a:ext uri="{FF2B5EF4-FFF2-40B4-BE49-F238E27FC236}">
                <a16:creationId xmlns:a16="http://schemas.microsoft.com/office/drawing/2014/main" id="{3F4069B1-9440-459A-A2D8-063921AEC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441" y="886062"/>
            <a:ext cx="216001" cy="2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COMITÉ RECTOR DEL SISTEMA ESTATAL DE FISCALIZACIÓN">
            <a:extLst>
              <a:ext uri="{FF2B5EF4-FFF2-40B4-BE49-F238E27FC236}">
                <a16:creationId xmlns:a16="http://schemas.microsoft.com/office/drawing/2014/main" id="{C9ECE7E5-EC20-4699-A19B-565F148551B4}"/>
              </a:ext>
            </a:extLst>
          </p:cNvPr>
          <p:cNvSpPr txBox="1"/>
          <p:nvPr/>
        </p:nvSpPr>
        <p:spPr>
          <a:xfrm>
            <a:off x="885739" y="581488"/>
            <a:ext cx="8592604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359999">
              <a:defRPr sz="2200" b="0">
                <a:solidFill>
                  <a:srgbClr val="8D8DAA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algn="l"/>
            <a:r>
              <a:rPr lang="es-MX" dirty="0"/>
              <a:t>GRUPO DE TRABAJO DE </a:t>
            </a:r>
            <a:r>
              <a:rPr lang="es-MX" dirty="0">
                <a:latin typeface="Montserrat SemiBold" panose="00000700000000000000" pitchFamily="2" charset="0"/>
              </a:rPr>
              <a:t>CONTROL INTERNO</a:t>
            </a:r>
            <a:endParaRPr dirty="0">
              <a:latin typeface="Montserrat SemiBold" panose="000007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DBCF30-984C-447A-8702-3CA888472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148" y="1071272"/>
            <a:ext cx="7773485" cy="11888859"/>
          </a:xfrm>
          <a:prstGeom prst="rect">
            <a:avLst/>
          </a:prstGeom>
          <a:effectLst>
            <a:outerShdw blurRad="533400" sx="105000" sy="105000" algn="ctr" rotWithShape="0">
              <a:prstClr val="black">
                <a:alpha val="18000"/>
              </a:prstClr>
            </a:outerShdw>
          </a:effectLst>
        </p:spPr>
      </p:pic>
      <p:sp>
        <p:nvSpPr>
          <p:cNvPr id="71" name="Se sugiere hacer énfasis en aquellos que son más representativos dentro de las líneas de acción e indicadores comprometidos por el grupo de trabajo.…">
            <a:extLst>
              <a:ext uri="{FF2B5EF4-FFF2-40B4-BE49-F238E27FC236}">
                <a16:creationId xmlns:a16="http://schemas.microsoft.com/office/drawing/2014/main" id="{2924A844-6EB2-42DF-B67A-8CC72A091AC7}"/>
              </a:ext>
            </a:extLst>
          </p:cNvPr>
          <p:cNvSpPr txBox="1"/>
          <p:nvPr/>
        </p:nvSpPr>
        <p:spPr>
          <a:xfrm>
            <a:off x="1300716" y="1607158"/>
            <a:ext cx="10961963" cy="720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marL="571500" indent="-571500" algn="l" defTabSz="359999">
              <a:lnSpc>
                <a:spcPct val="120000"/>
              </a:lnSpc>
              <a:spcBef>
                <a:spcPts val="1200"/>
              </a:spcBef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sz="3400" dirty="0">
                <a:latin typeface="Montserrat SemiBold" panose="00000700000000000000" pitchFamily="2" charset="0"/>
              </a:rPr>
              <a:t>Esquema 100% presencial.</a:t>
            </a:r>
          </a:p>
          <a:p>
            <a:pPr marL="571500" indent="-571500" algn="l" defTabSz="359999">
              <a:lnSpc>
                <a:spcPct val="120000"/>
              </a:lnSpc>
              <a:spcBef>
                <a:spcPts val="1200"/>
              </a:spcBef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sz="3400" dirty="0">
                <a:latin typeface="Montserrat SemiBold" panose="00000700000000000000" pitchFamily="2" charset="0"/>
              </a:rPr>
              <a:t>Se busca que las sedes alternen entre la ASEG y la STRC + Foro externo.</a:t>
            </a:r>
          </a:p>
          <a:p>
            <a:pPr marL="571500" indent="-571500" algn="l" defTabSz="359999">
              <a:lnSpc>
                <a:spcPct val="120000"/>
              </a:lnSpc>
              <a:spcBef>
                <a:spcPts val="1200"/>
              </a:spcBef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sz="3400" dirty="0">
                <a:latin typeface="Montserrat SemiBold" panose="00000700000000000000" pitchFamily="2" charset="0"/>
              </a:rPr>
              <a:t>Se podrá inscribir un máximo de 2 servidores públicos de un máximo de 26 municipios.</a:t>
            </a:r>
          </a:p>
          <a:p>
            <a:pPr marL="571500" indent="-571500" algn="l" defTabSz="359999">
              <a:lnSpc>
                <a:spcPct val="120000"/>
              </a:lnSpc>
              <a:spcBef>
                <a:spcPts val="1200"/>
              </a:spcBef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sz="3400" dirty="0">
                <a:latin typeface="Montserrat SemiBold" panose="00000700000000000000" pitchFamily="2" charset="0"/>
              </a:rPr>
              <a:t>Se abordará teoría suficiente para, a través de un taller práctico desarrollar:</a:t>
            </a:r>
          </a:p>
          <a:p>
            <a:pPr marL="1244600" lvl="4" indent="914400" algn="l" defTabSz="359999">
              <a:lnSpc>
                <a:spcPct val="120000"/>
              </a:lnSpc>
              <a:spcBef>
                <a:spcPts val="1200"/>
              </a:spcBef>
              <a:buClr>
                <a:srgbClr val="FF5291"/>
              </a:buClr>
              <a:buSzPct val="106000"/>
              <a:buFont typeface="+mj-lt"/>
              <a:buAutoNum type="alphaLcPeriod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dirty="0">
                <a:solidFill>
                  <a:srgbClr val="FF5291"/>
                </a:solidFill>
                <a:latin typeface="Montserrat Black" panose="00000A00000000000000" pitchFamily="2" charset="0"/>
              </a:rPr>
              <a:t>PLAN DE TRABAJO DE CONTROL INTERNO</a:t>
            </a:r>
          </a:p>
          <a:p>
            <a:pPr marL="1244600" lvl="4" indent="914400" algn="l" defTabSz="359999">
              <a:lnSpc>
                <a:spcPct val="120000"/>
              </a:lnSpc>
              <a:spcBef>
                <a:spcPts val="1200"/>
              </a:spcBef>
              <a:buClr>
                <a:srgbClr val="FF5291"/>
              </a:buClr>
              <a:buSzPct val="106000"/>
              <a:buFont typeface="+mj-lt"/>
              <a:buAutoNum type="alphaLcPeriod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dirty="0">
                <a:solidFill>
                  <a:srgbClr val="FF5291"/>
                </a:solidFill>
                <a:latin typeface="Montserrat Black" panose="00000A00000000000000" pitchFamily="2" charset="0"/>
              </a:rPr>
              <a:t>PLAN DE TRABAJO DE ADM. DE RIESGOS</a:t>
            </a:r>
          </a:p>
          <a:p>
            <a:pPr marL="1244600" lvl="4" indent="914400" algn="l" defTabSz="359999">
              <a:lnSpc>
                <a:spcPct val="120000"/>
              </a:lnSpc>
              <a:spcBef>
                <a:spcPts val="1200"/>
              </a:spcBef>
              <a:buClr>
                <a:srgbClr val="FF5291"/>
              </a:buClr>
              <a:buSzPct val="106000"/>
              <a:buFont typeface="+mj-lt"/>
              <a:buAutoNum type="alphaLcPeriod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dirty="0">
                <a:solidFill>
                  <a:srgbClr val="FF5291"/>
                </a:solidFill>
                <a:latin typeface="Montserrat Black" panose="00000A00000000000000" pitchFamily="2" charset="0"/>
              </a:rPr>
              <a:t>LINEAMIENTOS DE CONTROL INTERNO</a:t>
            </a:r>
          </a:p>
          <a:p>
            <a:pPr marL="571500" lvl="1" indent="-571500" algn="l" defTabSz="359999">
              <a:lnSpc>
                <a:spcPct val="120000"/>
              </a:lnSpc>
              <a:spcBef>
                <a:spcPts val="1200"/>
              </a:spcBef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sz="3400" dirty="0">
                <a:latin typeface="Montserrat SemiBold" panose="00000700000000000000" pitchFamily="2" charset="0"/>
              </a:rPr>
              <a:t>Al realizar la entrega de los 3 elementos de evaluación, los servidores públicos recibirán un DIPLOMA con validez curricular.</a:t>
            </a:r>
          </a:p>
          <a:p>
            <a:pPr marL="571500" indent="-571500" algn="l" defTabSz="359999">
              <a:lnSpc>
                <a:spcPct val="120000"/>
              </a:lnSpc>
              <a:spcBef>
                <a:spcPts val="1200"/>
              </a:spcBef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es-MX" dirty="0">
              <a:latin typeface="Montserrat SemiBold" panose="00000700000000000000" pitchFamily="2" charset="0"/>
            </a:endParaRPr>
          </a:p>
        </p:txBody>
      </p:sp>
      <p:pic>
        <p:nvPicPr>
          <p:cNvPr id="4098" name="Picture 2" descr="Plantillas de Certificados de diploma editables online | Canva">
            <a:extLst>
              <a:ext uri="{FF2B5EF4-FFF2-40B4-BE49-F238E27FC236}">
                <a16:creationId xmlns:a16="http://schemas.microsoft.com/office/drawing/2014/main" id="{6CBE430A-5EDC-422A-A1A1-B01A71853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506" y="6989975"/>
            <a:ext cx="6647903" cy="4699236"/>
          </a:xfrm>
          <a:prstGeom prst="rect">
            <a:avLst/>
          </a:prstGeom>
          <a:noFill/>
          <a:effectLst>
            <a:outerShdw blurRad="228600" sx="104000" sy="104000" algn="ctr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220212 2110 IAASEF2021 Elementos gráficos - SEF+ morado.png" descr="220212 2110 IAASEF2021 Elementos gráficos - SEF+ morado.png">
            <a:extLst>
              <a:ext uri="{FF2B5EF4-FFF2-40B4-BE49-F238E27FC236}">
                <a16:creationId xmlns:a16="http://schemas.microsoft.com/office/drawing/2014/main" id="{AE56A5F2-E908-4DB1-A4E6-D1E3051E0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6027" y="7225042"/>
            <a:ext cx="1099260" cy="62918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4" name="officeArt object">
            <a:extLst>
              <a:ext uri="{FF2B5EF4-FFF2-40B4-BE49-F238E27FC236}">
                <a16:creationId xmlns:a16="http://schemas.microsoft.com/office/drawing/2014/main" id="{C7FBD371-7EEF-4874-90E8-7E430A05A171}"/>
              </a:ext>
            </a:extLst>
          </p:cNvPr>
          <p:cNvPicPr/>
          <p:nvPr/>
        </p:nvPicPr>
        <p:blipFill>
          <a:blip r:embed="rId6"/>
          <a:srcRect l="63" r="63"/>
          <a:stretch>
            <a:fillRect/>
          </a:stretch>
        </p:blipFill>
        <p:spPr>
          <a:xfrm>
            <a:off x="22559443" y="649342"/>
            <a:ext cx="867139" cy="86713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5" name="Freeform 28">
            <a:extLst>
              <a:ext uri="{FF2B5EF4-FFF2-40B4-BE49-F238E27FC236}">
                <a16:creationId xmlns:a16="http://schemas.microsoft.com/office/drawing/2014/main" id="{10A3757F-23FD-4697-BEDF-63D6E285269A}"/>
              </a:ext>
            </a:extLst>
          </p:cNvPr>
          <p:cNvSpPr/>
          <p:nvPr/>
        </p:nvSpPr>
        <p:spPr>
          <a:xfrm>
            <a:off x="3921930" y="11045936"/>
            <a:ext cx="7670180" cy="1356400"/>
          </a:xfrm>
          <a:custGeom>
            <a:avLst/>
            <a:gdLst/>
            <a:ahLst/>
            <a:cxnLst/>
            <a:rect l="l" t="t" r="r" b="b"/>
            <a:pathLst>
              <a:path w="1586871" h="501709">
                <a:moveTo>
                  <a:pt x="0" y="0"/>
                </a:moveTo>
                <a:lnTo>
                  <a:pt x="1383671" y="0"/>
                </a:lnTo>
                <a:lnTo>
                  <a:pt x="1586871" y="250854"/>
                </a:lnTo>
                <a:lnTo>
                  <a:pt x="1383671" y="501709"/>
                </a:lnTo>
                <a:lnTo>
                  <a:pt x="0" y="501709"/>
                </a:lnTo>
                <a:lnTo>
                  <a:pt x="203200" y="250854"/>
                </a:lnTo>
                <a:lnTo>
                  <a:pt x="0" y="0"/>
                </a:lnTo>
                <a:close/>
              </a:path>
            </a:pathLst>
          </a:custGeom>
          <a:solidFill>
            <a:srgbClr val="7C32A9"/>
          </a:solidFill>
        </p:spPr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D351F9B8-0CC8-42FA-9E29-A5328DA9245D}"/>
              </a:ext>
            </a:extLst>
          </p:cNvPr>
          <p:cNvSpPr txBox="1"/>
          <p:nvPr/>
        </p:nvSpPr>
        <p:spPr>
          <a:xfrm>
            <a:off x="5306031" y="11301437"/>
            <a:ext cx="5176097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0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" panose="00000500000000000000" pitchFamily="2" charset="0"/>
                <a:cs typeface="Montserrat Bold" panose="020B0604020202020204" charset="0"/>
                <a:sym typeface="Helvetica Neue"/>
              </a:rPr>
              <a:t>EL REGISTRO SALDRÁ OFICIALMENTE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dirty="0">
                <a:solidFill>
                  <a:schemeClr val="bg1"/>
                </a:solidFill>
                <a:latin typeface="Montserrat" panose="00000500000000000000" pitchFamily="2" charset="0"/>
                <a:cs typeface="Montserrat Bold" panose="020B0604020202020204" charset="0"/>
              </a:rPr>
              <a:t>9 DE OCTUBRE DE 2023</a:t>
            </a:r>
          </a:p>
        </p:txBody>
      </p:sp>
    </p:spTree>
    <p:extLst>
      <p:ext uri="{BB962C8B-B14F-4D97-AF65-F5344CB8AC3E}">
        <p14:creationId xmlns:p14="http://schemas.microsoft.com/office/powerpoint/2010/main" val="22945582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2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025321">
            <a:off x="10023095" y="-1365387"/>
            <a:ext cx="14872416" cy="21191267"/>
          </a:xfrm>
          <a:custGeom>
            <a:avLst/>
            <a:gdLst/>
            <a:ahLst/>
            <a:cxnLst/>
            <a:rect l="l" t="t" r="r" b="b"/>
            <a:pathLst>
              <a:path w="11154312" h="15893450">
                <a:moveTo>
                  <a:pt x="0" y="0"/>
                </a:moveTo>
                <a:lnTo>
                  <a:pt x="11154311" y="0"/>
                </a:lnTo>
                <a:lnTo>
                  <a:pt x="11154311" y="15893450"/>
                </a:lnTo>
                <a:lnTo>
                  <a:pt x="0" y="15893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157450">
            <a:off x="7748837" y="5323701"/>
            <a:ext cx="10122303" cy="14422969"/>
          </a:xfrm>
          <a:custGeom>
            <a:avLst/>
            <a:gdLst/>
            <a:ahLst/>
            <a:cxnLst/>
            <a:rect l="l" t="t" r="r" b="b"/>
            <a:pathLst>
              <a:path w="7591727" h="10817227">
                <a:moveTo>
                  <a:pt x="0" y="0"/>
                </a:moveTo>
                <a:lnTo>
                  <a:pt x="7591727" y="0"/>
                </a:lnTo>
                <a:lnTo>
                  <a:pt x="7591727" y="10817227"/>
                </a:lnTo>
                <a:lnTo>
                  <a:pt x="0" y="108172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28">
            <a:extLst>
              <a:ext uri="{FF2B5EF4-FFF2-40B4-BE49-F238E27FC236}">
                <a16:creationId xmlns:a16="http://schemas.microsoft.com/office/drawing/2014/main" id="{755C23FA-CA85-4C0C-83C1-7F60F0E1FE41}"/>
              </a:ext>
            </a:extLst>
          </p:cNvPr>
          <p:cNvSpPr/>
          <p:nvPr/>
        </p:nvSpPr>
        <p:spPr>
          <a:xfrm>
            <a:off x="-167957" y="6702028"/>
            <a:ext cx="12980629" cy="3173586"/>
          </a:xfrm>
          <a:custGeom>
            <a:avLst/>
            <a:gdLst/>
            <a:ahLst/>
            <a:cxnLst/>
            <a:rect l="l" t="t" r="r" b="b"/>
            <a:pathLst>
              <a:path w="1586871" h="501709">
                <a:moveTo>
                  <a:pt x="0" y="0"/>
                </a:moveTo>
                <a:lnTo>
                  <a:pt x="1383671" y="0"/>
                </a:lnTo>
                <a:lnTo>
                  <a:pt x="1586871" y="250854"/>
                </a:lnTo>
                <a:lnTo>
                  <a:pt x="1383671" y="501709"/>
                </a:lnTo>
                <a:lnTo>
                  <a:pt x="0" y="501709"/>
                </a:lnTo>
                <a:lnTo>
                  <a:pt x="203200" y="250854"/>
                </a:lnTo>
                <a:lnTo>
                  <a:pt x="0" y="0"/>
                </a:lnTo>
                <a:close/>
              </a:path>
            </a:pathLst>
          </a:custGeom>
          <a:solidFill>
            <a:srgbClr val="FF5291"/>
          </a:solidFill>
        </p:spPr>
      </p:sp>
      <p:sp>
        <p:nvSpPr>
          <p:cNvPr id="7" name="Freeform 7"/>
          <p:cNvSpPr/>
          <p:nvPr/>
        </p:nvSpPr>
        <p:spPr>
          <a:xfrm rot="-1518285">
            <a:off x="15898775" y="3766964"/>
            <a:ext cx="13706856" cy="12141449"/>
          </a:xfrm>
          <a:custGeom>
            <a:avLst/>
            <a:gdLst/>
            <a:ahLst/>
            <a:cxnLst/>
            <a:rect l="l" t="t" r="r" b="b"/>
            <a:pathLst>
              <a:path w="10280142" h="9106087">
                <a:moveTo>
                  <a:pt x="0" y="0"/>
                </a:moveTo>
                <a:lnTo>
                  <a:pt x="10280142" y="0"/>
                </a:lnTo>
                <a:lnTo>
                  <a:pt x="10280142" y="9106087"/>
                </a:lnTo>
                <a:lnTo>
                  <a:pt x="0" y="91060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4F3CCB2-D12D-486E-AD47-C1A3F0D6F2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61037" y="1118450"/>
            <a:ext cx="7277689" cy="3514017"/>
          </a:xfrm>
          <a:prstGeom prst="rect">
            <a:avLst/>
          </a:prstGeom>
        </p:spPr>
      </p:pic>
      <p:pic>
        <p:nvPicPr>
          <p:cNvPr id="12" name="officeArt object">
            <a:extLst>
              <a:ext uri="{FF2B5EF4-FFF2-40B4-BE49-F238E27FC236}">
                <a16:creationId xmlns:a16="http://schemas.microsoft.com/office/drawing/2014/main" id="{44B7267D-456D-4DA3-8FDA-706B73975542}"/>
              </a:ext>
            </a:extLst>
          </p:cNvPr>
          <p:cNvPicPr/>
          <p:nvPr/>
        </p:nvPicPr>
        <p:blipFill>
          <a:blip r:embed="rId9"/>
          <a:srcRect l="63" r="63"/>
          <a:stretch>
            <a:fillRect/>
          </a:stretch>
        </p:blipFill>
        <p:spPr>
          <a:xfrm>
            <a:off x="22559443" y="649342"/>
            <a:ext cx="867139" cy="86713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9" name="buenas prácticas">
            <a:extLst>
              <a:ext uri="{FF2B5EF4-FFF2-40B4-BE49-F238E27FC236}">
                <a16:creationId xmlns:a16="http://schemas.microsoft.com/office/drawing/2014/main" id="{EDB75474-9B87-46FD-A2C0-96389060538E}"/>
              </a:ext>
            </a:extLst>
          </p:cNvPr>
          <p:cNvSpPr txBox="1"/>
          <p:nvPr/>
        </p:nvSpPr>
        <p:spPr>
          <a:xfrm>
            <a:off x="8105298" y="673192"/>
            <a:ext cx="11343207" cy="629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 defTabSz="359999">
              <a:defRPr b="0">
                <a:solidFill>
                  <a:srgbClr val="FF529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MX" dirty="0"/>
              <a:t>certificación</a:t>
            </a:r>
          </a:p>
        </p:txBody>
      </p:sp>
      <p:pic>
        <p:nvPicPr>
          <p:cNvPr id="20" name="230324 1316 PATSEF2023 Elementos gráficos - Cruz azul acero.png" descr="230324 1316 PATSEF2023 Elementos gráficos - Cruz azul acero.png">
            <a:extLst>
              <a:ext uri="{FF2B5EF4-FFF2-40B4-BE49-F238E27FC236}">
                <a16:creationId xmlns:a16="http://schemas.microsoft.com/office/drawing/2014/main" id="{75B3E02A-ABCA-480D-9BA1-F4DF06A8AC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441" y="886062"/>
            <a:ext cx="216001" cy="2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OMITÉ RECTOR DEL SISTEMA ESTATAL DE FISCALIZACIÓN">
            <a:extLst>
              <a:ext uri="{FF2B5EF4-FFF2-40B4-BE49-F238E27FC236}">
                <a16:creationId xmlns:a16="http://schemas.microsoft.com/office/drawing/2014/main" id="{7C24C32C-DA94-4799-AAE4-95A3D76F476A}"/>
              </a:ext>
            </a:extLst>
          </p:cNvPr>
          <p:cNvSpPr txBox="1"/>
          <p:nvPr/>
        </p:nvSpPr>
        <p:spPr>
          <a:xfrm>
            <a:off x="885739" y="581488"/>
            <a:ext cx="8592604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359999">
              <a:defRPr sz="2200" b="0">
                <a:solidFill>
                  <a:srgbClr val="8D8DAA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algn="l"/>
            <a:r>
              <a:rPr lang="es-MX" dirty="0"/>
              <a:t>GRUPO DE TRABAJO DE </a:t>
            </a:r>
            <a:r>
              <a:rPr lang="es-MX" dirty="0">
                <a:latin typeface="Montserrat SemiBold" panose="00000700000000000000" pitchFamily="2" charset="0"/>
              </a:rPr>
              <a:t>CONTROL INTERNO</a:t>
            </a:r>
            <a:endParaRPr dirty="0">
              <a:latin typeface="Montserrat SemiBold" panose="00000700000000000000" pitchFamily="2" charset="0"/>
            </a:endParaRPr>
          </a:p>
        </p:txBody>
      </p:sp>
      <p:grpSp>
        <p:nvGrpSpPr>
          <p:cNvPr id="22" name="Grupo">
            <a:extLst>
              <a:ext uri="{FF2B5EF4-FFF2-40B4-BE49-F238E27FC236}">
                <a16:creationId xmlns:a16="http://schemas.microsoft.com/office/drawing/2014/main" id="{BA61C969-30E8-45AE-BDFB-A7EB7DEA142D}"/>
              </a:ext>
            </a:extLst>
          </p:cNvPr>
          <p:cNvGrpSpPr/>
          <p:nvPr/>
        </p:nvGrpSpPr>
        <p:grpSpPr>
          <a:xfrm>
            <a:off x="-703686" y="4762661"/>
            <a:ext cx="4376362" cy="9433601"/>
            <a:chOff x="0" y="0"/>
            <a:chExt cx="4376361" cy="9433599"/>
          </a:xfrm>
        </p:grpSpPr>
        <p:pic>
          <p:nvPicPr>
            <p:cNvPr id="23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BCBA5AB1-AFF3-488D-A952-8AE4ACCD2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7000"/>
            </a:blip>
            <a:srcRect/>
            <a:stretch>
              <a:fillRect/>
            </a:stretch>
          </p:blipFill>
          <p:spPr>
            <a:xfrm>
              <a:off x="1015982" y="819012"/>
              <a:ext cx="1863038" cy="18630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FC4FE83B-1AFE-4FAC-ADE2-F6A5040C6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3000"/>
            </a:blip>
            <a:srcRect/>
            <a:stretch>
              <a:fillRect/>
            </a:stretch>
          </p:blipFill>
          <p:spPr>
            <a:xfrm>
              <a:off x="1131897" y="3998304"/>
              <a:ext cx="1449030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A8CEBDFC-8739-4743-B5E0-940214E58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4000"/>
            </a:blip>
            <a:srcRect/>
            <a:stretch>
              <a:fillRect/>
            </a:stretch>
          </p:blipFill>
          <p:spPr>
            <a:xfrm>
              <a:off x="1589425" y="6184210"/>
              <a:ext cx="1138523" cy="1138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63AEA220-6EFB-4173-8C21-08416E5D4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2000"/>
            </a:blip>
            <a:srcRect/>
            <a:stretch>
              <a:fillRect/>
            </a:stretch>
          </p:blipFill>
          <p:spPr>
            <a:xfrm>
              <a:off x="3134336" y="8447742"/>
              <a:ext cx="828018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688FB3FE-7A64-4707-BE8D-30BD96890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4000"/>
            </a:blip>
            <a:srcRect/>
            <a:stretch>
              <a:fillRect/>
            </a:stretch>
          </p:blipFill>
          <p:spPr>
            <a:xfrm>
              <a:off x="2727948" y="7777565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BBA519C2-0E2B-4583-B751-E2D4BF967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4000"/>
            </a:blip>
            <a:srcRect/>
            <a:stretch>
              <a:fillRect/>
            </a:stretch>
          </p:blipFill>
          <p:spPr>
            <a:xfrm>
              <a:off x="3299784" y="8033733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FFF71F86-7076-4CBB-B097-108A677B2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5000"/>
            </a:blip>
            <a:srcRect/>
            <a:stretch>
              <a:fillRect/>
            </a:stretch>
          </p:blipFill>
          <p:spPr>
            <a:xfrm>
              <a:off x="0" y="2341068"/>
              <a:ext cx="1863038" cy="1863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101B987F-AA75-42EC-B9D2-8CE5158C6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5000"/>
            </a:blip>
            <a:srcRect/>
            <a:stretch>
              <a:fillRect/>
            </a:stretch>
          </p:blipFill>
          <p:spPr>
            <a:xfrm>
              <a:off x="413145" y="3439781"/>
              <a:ext cx="1449030" cy="14490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BF4BDEC7-92E0-4EB4-9EFB-1C6B07EB4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4000"/>
            </a:blip>
            <a:srcRect/>
            <a:stretch>
              <a:fillRect/>
            </a:stretch>
          </p:blipFill>
          <p:spPr>
            <a:xfrm>
              <a:off x="535729" y="5684524"/>
              <a:ext cx="1449029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B87300EF-CF8F-45E4-98EC-3FE0E7C2C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5000"/>
            </a:blip>
            <a:srcRect/>
            <a:stretch>
              <a:fillRect/>
            </a:stretch>
          </p:blipFill>
          <p:spPr>
            <a:xfrm>
              <a:off x="341113" y="4546002"/>
              <a:ext cx="1138523" cy="1138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742505ED-AC1E-4CAA-92BE-AE3ECCD36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5000"/>
            </a:blip>
            <a:srcRect/>
            <a:stretch>
              <a:fillRect/>
            </a:stretch>
          </p:blipFill>
          <p:spPr>
            <a:xfrm>
              <a:off x="1241162" y="4985987"/>
              <a:ext cx="828017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BBA99B17-E22A-4F74-BC47-FEBCE05A0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5000"/>
            </a:blip>
            <a:srcRect/>
            <a:stretch>
              <a:fillRect/>
            </a:stretch>
          </p:blipFill>
          <p:spPr>
            <a:xfrm>
              <a:off x="2879019" y="2611764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13019E48-30F3-4099-905C-30D0DEBD4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2000"/>
            </a:blip>
            <a:srcRect/>
            <a:stretch>
              <a:fillRect/>
            </a:stretch>
          </p:blipFill>
          <p:spPr>
            <a:xfrm>
              <a:off x="3962353" y="1927059"/>
              <a:ext cx="414009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1F6335F3-6BB4-4BAE-B6D3-5F3E95AA7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7000"/>
            </a:blip>
            <a:srcRect/>
            <a:stretch>
              <a:fillRect/>
            </a:stretch>
          </p:blipFill>
          <p:spPr>
            <a:xfrm>
              <a:off x="2227869" y="1260199"/>
              <a:ext cx="414010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E59886C9-857F-4C74-BC7B-AE4BFEE87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4000"/>
            </a:blip>
            <a:srcRect/>
            <a:stretch>
              <a:fillRect/>
            </a:stretch>
          </p:blipFill>
          <p:spPr>
            <a:xfrm>
              <a:off x="2501524" y="1403512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2461F649-3AA1-42C1-93D5-6AB1F386C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7000"/>
            </a:blip>
            <a:srcRect/>
            <a:stretch>
              <a:fillRect/>
            </a:stretch>
          </p:blipFill>
          <p:spPr>
            <a:xfrm>
              <a:off x="1923782" y="1927059"/>
              <a:ext cx="414009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99F3FE95-CA97-417F-93A5-20FD126D6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9000"/>
            </a:blip>
            <a:srcRect/>
            <a:stretch>
              <a:fillRect/>
            </a:stretch>
          </p:blipFill>
          <p:spPr>
            <a:xfrm>
              <a:off x="1132278" y="2268041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6EF63187-9D81-4AA7-B8A3-938A17540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9000"/>
            </a:blip>
            <a:srcRect/>
            <a:stretch>
              <a:fillRect/>
            </a:stretch>
          </p:blipFill>
          <p:spPr>
            <a:xfrm>
              <a:off x="1942457" y="2502224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AC464196-3FCC-4CE3-ACEC-C19253794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5000"/>
            </a:blip>
            <a:srcRect/>
            <a:stretch>
              <a:fillRect/>
            </a:stretch>
          </p:blipFill>
          <p:spPr>
            <a:xfrm>
              <a:off x="1163748" y="3439780"/>
              <a:ext cx="621014" cy="621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267872E9-A7D4-4C08-B66B-F5ED5A66E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2000"/>
            </a:blip>
            <a:srcRect/>
            <a:stretch>
              <a:fillRect/>
            </a:stretch>
          </p:blipFill>
          <p:spPr>
            <a:xfrm>
              <a:off x="2410816" y="3773061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408A80FA-8CAF-4DAE-8AA7-256526F3D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4000"/>
            </a:blip>
            <a:srcRect/>
            <a:stretch>
              <a:fillRect/>
            </a:stretch>
          </p:blipFill>
          <p:spPr>
            <a:xfrm>
              <a:off x="1485923" y="6978372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16B3C2A2-05EF-4F91-B094-1AFD31068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4000"/>
            </a:blip>
            <a:srcRect/>
            <a:stretch>
              <a:fillRect/>
            </a:stretch>
          </p:blipFill>
          <p:spPr>
            <a:xfrm>
              <a:off x="1923782" y="7205717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4DE7AD5C-7B26-4B9F-92FF-64A7615B2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4000"/>
            </a:blip>
            <a:srcRect/>
            <a:stretch>
              <a:fillRect/>
            </a:stretch>
          </p:blipFill>
          <p:spPr>
            <a:xfrm>
              <a:off x="1942457" y="7840242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6BBD4831-5DEC-450A-B9C7-ADBB5886E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4000"/>
            </a:blip>
            <a:srcRect/>
            <a:stretch>
              <a:fillRect/>
            </a:stretch>
          </p:blipFill>
          <p:spPr>
            <a:xfrm>
              <a:off x="3348959" y="7257539"/>
              <a:ext cx="621014" cy="621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B7C73388-DC8F-4E6C-A719-5BBED373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5000"/>
            </a:blip>
            <a:srcRect/>
            <a:stretch>
              <a:fillRect/>
            </a:stretch>
          </p:blipFill>
          <p:spPr>
            <a:xfrm>
              <a:off x="2915533" y="1817520"/>
              <a:ext cx="1449029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946062A7-5427-413A-AB6A-2608ECCE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4000"/>
            </a:blip>
            <a:srcRect/>
            <a:stretch>
              <a:fillRect/>
            </a:stretch>
          </p:blipFill>
          <p:spPr>
            <a:xfrm>
              <a:off x="2344546" y="6980886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890A74ED-92C4-4CEB-B27E-8646086E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7000"/>
            </a:blip>
            <a:srcRect/>
            <a:stretch>
              <a:fillRect/>
            </a:stretch>
          </p:blipFill>
          <p:spPr>
            <a:xfrm>
              <a:off x="1041714" y="1674207"/>
              <a:ext cx="828018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0EBCE002-BE61-4785-B8F5-A9AC6AD45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4000"/>
            </a:blip>
            <a:srcRect/>
            <a:stretch>
              <a:fillRect/>
            </a:stretch>
          </p:blipFill>
          <p:spPr>
            <a:xfrm>
              <a:off x="993807" y="6719544"/>
              <a:ext cx="414009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DB0190EB-85F3-4B6F-B286-052DDD6EC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2000"/>
            </a:blip>
            <a:srcRect/>
            <a:stretch>
              <a:fillRect/>
            </a:stretch>
          </p:blipFill>
          <p:spPr>
            <a:xfrm>
              <a:off x="3555963" y="8654457"/>
              <a:ext cx="414010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F182A4D6-2D1A-4C48-B5C0-94AE5473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2000"/>
            </a:blip>
            <a:srcRect/>
            <a:stretch>
              <a:fillRect/>
            </a:stretch>
          </p:blipFill>
          <p:spPr>
            <a:xfrm>
              <a:off x="3921096" y="9019591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47FD951E-F849-4A02-BD3F-F727815AD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2000"/>
            </a:blip>
            <a:srcRect/>
            <a:stretch>
              <a:fillRect/>
            </a:stretch>
          </p:blipFill>
          <p:spPr>
            <a:xfrm>
              <a:off x="3548345" y="8197468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DFF5674A-588D-4618-968D-E9CD0A5AC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2000"/>
            </a:blip>
            <a:srcRect/>
            <a:stretch>
              <a:fillRect/>
            </a:stretch>
          </p:blipFill>
          <p:spPr>
            <a:xfrm>
              <a:off x="2727948" y="8398577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B0A7E8DD-D36C-4E5F-9E76-039E59DD3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3000"/>
            </a:blip>
            <a:srcRect/>
            <a:stretch>
              <a:fillRect/>
            </a:stretch>
          </p:blipFill>
          <p:spPr>
            <a:xfrm>
              <a:off x="2520943" y="5531859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55CFC4B5-6BDB-465C-842E-74AD5AE97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10000"/>
            </a:blip>
            <a:srcRect/>
            <a:stretch>
              <a:fillRect/>
            </a:stretch>
          </p:blipFill>
          <p:spPr>
            <a:xfrm>
              <a:off x="2716147" y="6825706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D6C75C4C-BCB9-4C93-9D5C-2329D65F2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7000"/>
            </a:blip>
            <a:srcRect/>
            <a:stretch>
              <a:fillRect/>
            </a:stretch>
          </p:blipFill>
          <p:spPr>
            <a:xfrm>
              <a:off x="2227869" y="5192989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F62C51CD-233B-46AD-AFCF-05571C56D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7000"/>
            </a:blip>
            <a:srcRect/>
            <a:stretch>
              <a:fillRect/>
            </a:stretch>
          </p:blipFill>
          <p:spPr>
            <a:xfrm>
              <a:off x="907737" y="782499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1BF1DB82-199B-4A60-A82D-268320BCF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7000"/>
            </a:blip>
            <a:srcRect/>
            <a:stretch>
              <a:fillRect/>
            </a:stretch>
          </p:blipFill>
          <p:spPr>
            <a:xfrm>
              <a:off x="1838955" y="3170286"/>
              <a:ext cx="828017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49E9BBC1-A2C8-4726-9069-6E4600E68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2000"/>
            </a:blip>
            <a:srcRect/>
            <a:stretch>
              <a:fillRect/>
            </a:stretch>
          </p:blipFill>
          <p:spPr>
            <a:xfrm>
              <a:off x="3031828" y="5192989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7C873F30-925F-4260-88BE-FA192D066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3000"/>
            </a:blip>
            <a:srcRect/>
            <a:stretch>
              <a:fillRect/>
            </a:stretch>
          </p:blipFill>
          <p:spPr>
            <a:xfrm>
              <a:off x="1297726" y="0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2C01A176-10D4-4032-8FD5-8D7365653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4000"/>
            </a:blip>
            <a:srcRect/>
            <a:stretch>
              <a:fillRect/>
            </a:stretch>
          </p:blipFill>
          <p:spPr>
            <a:xfrm>
              <a:off x="2064635" y="7322731"/>
              <a:ext cx="1138524" cy="1138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A5166A26-6DC0-4F64-90E5-3FA2E609B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7000"/>
            </a:blip>
            <a:srcRect/>
            <a:stretch>
              <a:fillRect/>
            </a:stretch>
          </p:blipFill>
          <p:spPr>
            <a:xfrm>
              <a:off x="1838955" y="1984713"/>
              <a:ext cx="1138524" cy="11385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" name="Se sugiere hacer énfasis en aquellos que son más representativos dentro de las líneas de acción e indicadores comprometidos por el grupo de trabajo.…">
            <a:extLst>
              <a:ext uri="{FF2B5EF4-FFF2-40B4-BE49-F238E27FC236}">
                <a16:creationId xmlns:a16="http://schemas.microsoft.com/office/drawing/2014/main" id="{C2BDAA4F-0E6B-4B7C-879D-5F890A584E28}"/>
              </a:ext>
            </a:extLst>
          </p:cNvPr>
          <p:cNvSpPr txBox="1"/>
          <p:nvPr/>
        </p:nvSpPr>
        <p:spPr>
          <a:xfrm>
            <a:off x="1470621" y="2989603"/>
            <a:ext cx="10259118" cy="720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 defTabSz="359999">
              <a:lnSpc>
                <a:spcPct val="120000"/>
              </a:lnSpc>
              <a:spcBef>
                <a:spcPts val="1200"/>
              </a:spcBef>
              <a:buClr>
                <a:srgbClr val="FF5291"/>
              </a:buClr>
              <a:buSzPct val="106000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sz="3400" dirty="0">
                <a:solidFill>
                  <a:schemeClr val="bg1"/>
                </a:solidFill>
                <a:latin typeface="Montserrat Regular" panose="00000500000000000000" pitchFamily="2" charset="0"/>
              </a:rPr>
              <a:t>Los municipios que acrediten la existencia de:</a:t>
            </a:r>
          </a:p>
          <a:p>
            <a:pPr marL="635000" lvl="4" indent="711200" algn="l" defTabSz="359999">
              <a:lnSpc>
                <a:spcPct val="120000"/>
              </a:lnSpc>
              <a:spcBef>
                <a:spcPts val="1200"/>
              </a:spcBef>
              <a:buClr>
                <a:srgbClr val="FF5291"/>
              </a:buClr>
              <a:buSzPct val="106000"/>
              <a:buFont typeface="+mj-lt"/>
              <a:buAutoNum type="alphaLcPeriod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dirty="0">
                <a:solidFill>
                  <a:srgbClr val="FF5291"/>
                </a:solidFill>
                <a:latin typeface="Montserrat Black" panose="00000A00000000000000" pitchFamily="2" charset="0"/>
              </a:rPr>
              <a:t>CUESTIONARIO DE AUTOEVALUACIÓN DE 				CONTROL INTERNO</a:t>
            </a:r>
          </a:p>
          <a:p>
            <a:pPr marL="635000" lvl="4" indent="711200" algn="l" defTabSz="359999">
              <a:lnSpc>
                <a:spcPct val="120000"/>
              </a:lnSpc>
              <a:spcBef>
                <a:spcPts val="1200"/>
              </a:spcBef>
              <a:buClr>
                <a:srgbClr val="FF5291"/>
              </a:buClr>
              <a:buSzPct val="106000"/>
              <a:buFont typeface="+mj-lt"/>
              <a:buAutoNum type="alphaLcPeriod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dirty="0">
                <a:solidFill>
                  <a:srgbClr val="FF5291"/>
                </a:solidFill>
                <a:latin typeface="Montserrat Black" panose="00000A00000000000000" pitchFamily="2" charset="0"/>
              </a:rPr>
              <a:t>PLAN DE TRABAJO DE ADM. DE RIESGOS</a:t>
            </a:r>
          </a:p>
          <a:p>
            <a:pPr marL="635000" lvl="4" indent="711200" algn="l" defTabSz="359999">
              <a:lnSpc>
                <a:spcPct val="120000"/>
              </a:lnSpc>
              <a:spcBef>
                <a:spcPts val="1200"/>
              </a:spcBef>
              <a:buClr>
                <a:srgbClr val="FF5291"/>
              </a:buClr>
              <a:buSzPct val="106000"/>
              <a:buFont typeface="+mj-lt"/>
              <a:buAutoNum type="alphaLcPeriod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dirty="0">
                <a:solidFill>
                  <a:srgbClr val="FF5291"/>
                </a:solidFill>
                <a:latin typeface="Montserrat Black" panose="00000A00000000000000" pitchFamily="2" charset="0"/>
              </a:rPr>
              <a:t>LINEAMIENTOS DE CONTROL INTERNO</a:t>
            </a:r>
          </a:p>
          <a:p>
            <a:pPr marL="571500" lvl="1" indent="-571500" algn="l" defTabSz="359999">
              <a:lnSpc>
                <a:spcPct val="120000"/>
              </a:lnSpc>
              <a:spcBef>
                <a:spcPts val="1200"/>
              </a:spcBef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es-MX" sz="2000" dirty="0">
              <a:latin typeface="Montserrat SemiBold" panose="00000700000000000000" pitchFamily="2" charset="0"/>
            </a:endParaRPr>
          </a:p>
          <a:p>
            <a:pPr marL="571500" lvl="1" indent="-571500" algn="l" defTabSz="359999">
              <a:lnSpc>
                <a:spcPct val="120000"/>
              </a:lnSpc>
              <a:spcBef>
                <a:spcPts val="1200"/>
              </a:spcBef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sz="3400" dirty="0">
                <a:solidFill>
                  <a:schemeClr val="bg1"/>
                </a:solidFill>
                <a:latin typeface="Montserrat SemiBold" panose="00000700000000000000" pitchFamily="2" charset="0"/>
              </a:rPr>
              <a:t>La invitación de la Secretaría de Acuerdos del SEF y/o representantes del Grupo de Trabajo de Control interno a la sesión de instalación del COCODI MUNICIPAL</a:t>
            </a:r>
          </a:p>
          <a:p>
            <a:pPr marL="571500" indent="-571500" algn="l" defTabSz="359999">
              <a:lnSpc>
                <a:spcPct val="120000"/>
              </a:lnSpc>
              <a:spcBef>
                <a:spcPts val="1200"/>
              </a:spcBef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es-MX" dirty="0">
              <a:latin typeface="Montserrat SemiBold" panose="00000700000000000000" pitchFamily="2" charset="0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6A1BEBA3-FC8F-49B4-B869-BE86196500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135" y="5196311"/>
            <a:ext cx="5547474" cy="7846497"/>
          </a:xfrm>
          <a:prstGeom prst="rect">
            <a:avLst/>
          </a:prstGeom>
          <a:effectLst>
            <a:outerShdw blurRad="228600" sx="107000" sy="107000" algn="ctr" rotWithShape="0">
              <a:prstClr val="black">
                <a:alpha val="24000"/>
              </a:prstClr>
            </a:outerShdw>
          </a:effectLst>
        </p:spPr>
      </p:pic>
      <p:sp>
        <p:nvSpPr>
          <p:cNvPr id="66" name="Se sugiere hacer énfasis en aquellos que son más representativos dentro de las líneas de acción e indicadores comprometidos por el grupo de trabajo.…">
            <a:extLst>
              <a:ext uri="{FF2B5EF4-FFF2-40B4-BE49-F238E27FC236}">
                <a16:creationId xmlns:a16="http://schemas.microsoft.com/office/drawing/2014/main" id="{B6433E15-BFF9-4DFC-A45D-7DD49EA95C7A}"/>
              </a:ext>
            </a:extLst>
          </p:cNvPr>
          <p:cNvSpPr txBox="1"/>
          <p:nvPr/>
        </p:nvSpPr>
        <p:spPr>
          <a:xfrm>
            <a:off x="1421925" y="10139538"/>
            <a:ext cx="10259118" cy="2740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 defTabSz="359999">
              <a:lnSpc>
                <a:spcPct val="120000"/>
              </a:lnSpc>
              <a:spcBef>
                <a:spcPts val="1200"/>
              </a:spcBef>
              <a:buClr>
                <a:srgbClr val="FF5291"/>
              </a:buClr>
              <a:buSzPct val="106000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 sz="3400" dirty="0">
                <a:solidFill>
                  <a:schemeClr val="bg1"/>
                </a:solidFill>
                <a:latin typeface="Montserrat Regular" panose="00000500000000000000" pitchFamily="2" charset="0"/>
              </a:rPr>
              <a:t>Los municipios que no opten por el esquema de SEMINARIO (acompañamiento), podrán hacer </a:t>
            </a:r>
            <a:r>
              <a:rPr lang="es-MX" sz="3400" dirty="0">
                <a:solidFill>
                  <a:schemeClr val="bg1"/>
                </a:solidFill>
                <a:latin typeface="Montserrat SemiBold" panose="00000700000000000000" pitchFamily="2" charset="0"/>
              </a:rPr>
              <a:t>la solicitud del certificado</a:t>
            </a:r>
            <a:r>
              <a:rPr lang="es-MX" sz="3400" dirty="0">
                <a:solidFill>
                  <a:schemeClr val="bg1"/>
                </a:solidFill>
                <a:latin typeface="Montserrat Regular" panose="00000500000000000000" pitchFamily="2" charset="0"/>
              </a:rPr>
              <a:t> por medio de aplicación directa (solicitud al SEF).</a:t>
            </a:r>
            <a:endParaRPr lang="es-MX" sz="34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  <a:p>
            <a:pPr marL="571500" indent="-571500" algn="l" defTabSz="359999">
              <a:lnSpc>
                <a:spcPct val="120000"/>
              </a:lnSpc>
              <a:spcBef>
                <a:spcPts val="1200"/>
              </a:spcBef>
              <a:buClr>
                <a:srgbClr val="FF5291"/>
              </a:buClr>
              <a:buSzPct val="106000"/>
              <a:buFont typeface="Montserrat Regular" panose="00000500000000000000" pitchFamily="2" charset="0"/>
              <a:buChar char="+"/>
              <a:defRPr b="0">
                <a:solidFill>
                  <a:srgbClr val="4A4D5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es-MX" dirty="0">
              <a:latin typeface="Montserrat SemiBold" panose="00000700000000000000" pitchFamily="2" charset="0"/>
            </a:endParaRPr>
          </a:p>
        </p:txBody>
      </p:sp>
      <p:sp>
        <p:nvSpPr>
          <p:cNvPr id="68" name="Rectángulo: esquinas redondeadas 67">
            <a:extLst>
              <a:ext uri="{FF2B5EF4-FFF2-40B4-BE49-F238E27FC236}">
                <a16:creationId xmlns:a16="http://schemas.microsoft.com/office/drawing/2014/main" id="{E0653781-265F-4045-98CA-A47F5D46D5A6}"/>
              </a:ext>
            </a:extLst>
          </p:cNvPr>
          <p:cNvSpPr/>
          <p:nvPr/>
        </p:nvSpPr>
        <p:spPr>
          <a:xfrm>
            <a:off x="1281072" y="1735820"/>
            <a:ext cx="3156218" cy="919401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5400" i="0" u="none" strike="noStrike" cap="none" spc="0" normalizeH="0" baseline="0" dirty="0">
                <a:ln>
                  <a:noFill/>
                </a:ln>
                <a:solidFill>
                  <a:srgbClr val="702BA0"/>
                </a:solidFill>
                <a:effectLst/>
                <a:uFillTx/>
                <a:latin typeface="Geologica Roman" pitchFamily="2" charset="0"/>
                <a:ea typeface="+mn-ea"/>
                <a:cs typeface="+mn-cs"/>
                <a:sym typeface="Helvetica Neue Medium"/>
              </a:rPr>
              <a:t>NIVEL 1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2326F60A-89CA-47F7-AB1D-CF0B7CD98301}"/>
              </a:ext>
            </a:extLst>
          </p:cNvPr>
          <p:cNvSpPr txBox="1"/>
          <p:nvPr/>
        </p:nvSpPr>
        <p:spPr>
          <a:xfrm>
            <a:off x="4834668" y="1788820"/>
            <a:ext cx="7824258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eologica Roman" pitchFamily="2" charset="0"/>
                <a:sym typeface="Helvetica Neue"/>
              </a:rPr>
              <a:t>CERTIFICACIÓN DE DISEÑO</a:t>
            </a:r>
          </a:p>
        </p:txBody>
      </p:sp>
    </p:spTree>
    <p:extLst>
      <p:ext uri="{BB962C8B-B14F-4D97-AF65-F5344CB8AC3E}">
        <p14:creationId xmlns:p14="http://schemas.microsoft.com/office/powerpoint/2010/main" val="14319715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2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6">
            <a:extLst>
              <a:ext uri="{FF2B5EF4-FFF2-40B4-BE49-F238E27FC236}">
                <a16:creationId xmlns:a16="http://schemas.microsoft.com/office/drawing/2014/main" id="{7EFC4BF5-2468-4C64-A25B-DEAF757D52C3}"/>
              </a:ext>
            </a:extLst>
          </p:cNvPr>
          <p:cNvSpPr/>
          <p:nvPr/>
        </p:nvSpPr>
        <p:spPr>
          <a:xfrm rot="10800000">
            <a:off x="21205" y="-7"/>
            <a:ext cx="8018141" cy="13665711"/>
          </a:xfrm>
          <a:custGeom>
            <a:avLst/>
            <a:gdLst>
              <a:gd name="connsiteX0" fmla="*/ 0 w 11004402"/>
              <a:gd name="connsiteY0" fmla="*/ 0 h 13811275"/>
              <a:gd name="connsiteX1" fmla="*/ 11004402 w 11004402"/>
              <a:gd name="connsiteY1" fmla="*/ 0 h 13811275"/>
              <a:gd name="connsiteX2" fmla="*/ 11004402 w 11004402"/>
              <a:gd name="connsiteY2" fmla="*/ 13811275 h 13811275"/>
              <a:gd name="connsiteX3" fmla="*/ 0 w 11004402"/>
              <a:gd name="connsiteY3" fmla="*/ 13811275 h 13811275"/>
              <a:gd name="connsiteX4" fmla="*/ 0 w 11004402"/>
              <a:gd name="connsiteY4" fmla="*/ 0 h 13811275"/>
              <a:gd name="connsiteX0" fmla="*/ 0 w 16694002"/>
              <a:gd name="connsiteY0" fmla="*/ 0 h 13836675"/>
              <a:gd name="connsiteX1" fmla="*/ 16694002 w 16694002"/>
              <a:gd name="connsiteY1" fmla="*/ 25400 h 13836675"/>
              <a:gd name="connsiteX2" fmla="*/ 16694002 w 16694002"/>
              <a:gd name="connsiteY2" fmla="*/ 13836675 h 13836675"/>
              <a:gd name="connsiteX3" fmla="*/ 5689600 w 16694002"/>
              <a:gd name="connsiteY3" fmla="*/ 13836675 h 13836675"/>
              <a:gd name="connsiteX4" fmla="*/ 0 w 16694002"/>
              <a:gd name="connsiteY4" fmla="*/ 0 h 1383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4002" h="13836675">
                <a:moveTo>
                  <a:pt x="0" y="0"/>
                </a:moveTo>
                <a:lnTo>
                  <a:pt x="16694002" y="25400"/>
                </a:lnTo>
                <a:lnTo>
                  <a:pt x="16694002" y="13836675"/>
                </a:lnTo>
                <a:lnTo>
                  <a:pt x="5689600" y="13836675"/>
                </a:lnTo>
                <a:lnTo>
                  <a:pt x="0" y="0"/>
                </a:lnTo>
                <a:close/>
              </a:path>
            </a:pathLst>
          </a:custGeom>
          <a:solidFill>
            <a:srgbClr val="47586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Freeform 3"/>
          <p:cNvSpPr/>
          <p:nvPr/>
        </p:nvSpPr>
        <p:spPr>
          <a:xfrm rot="-6025321">
            <a:off x="10023095" y="-1365387"/>
            <a:ext cx="14872416" cy="21191267"/>
          </a:xfrm>
          <a:custGeom>
            <a:avLst/>
            <a:gdLst/>
            <a:ahLst/>
            <a:cxnLst/>
            <a:rect l="l" t="t" r="r" b="b"/>
            <a:pathLst>
              <a:path w="11154312" h="15893450">
                <a:moveTo>
                  <a:pt x="0" y="0"/>
                </a:moveTo>
                <a:lnTo>
                  <a:pt x="11154311" y="0"/>
                </a:lnTo>
                <a:lnTo>
                  <a:pt x="11154311" y="15893450"/>
                </a:lnTo>
                <a:lnTo>
                  <a:pt x="0" y="15893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157450">
            <a:off x="7748837" y="5323701"/>
            <a:ext cx="10122303" cy="14422969"/>
          </a:xfrm>
          <a:custGeom>
            <a:avLst/>
            <a:gdLst/>
            <a:ahLst/>
            <a:cxnLst/>
            <a:rect l="l" t="t" r="r" b="b"/>
            <a:pathLst>
              <a:path w="7591727" h="10817227">
                <a:moveTo>
                  <a:pt x="0" y="0"/>
                </a:moveTo>
                <a:lnTo>
                  <a:pt x="7591727" y="0"/>
                </a:lnTo>
                <a:lnTo>
                  <a:pt x="7591727" y="10817227"/>
                </a:lnTo>
                <a:lnTo>
                  <a:pt x="0" y="108172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18285">
            <a:off x="15898775" y="3766964"/>
            <a:ext cx="13706856" cy="12141449"/>
          </a:xfrm>
          <a:custGeom>
            <a:avLst/>
            <a:gdLst/>
            <a:ahLst/>
            <a:cxnLst/>
            <a:rect l="l" t="t" r="r" b="b"/>
            <a:pathLst>
              <a:path w="10280142" h="9106087">
                <a:moveTo>
                  <a:pt x="0" y="0"/>
                </a:moveTo>
                <a:lnTo>
                  <a:pt x="10280142" y="0"/>
                </a:lnTo>
                <a:lnTo>
                  <a:pt x="10280142" y="9106087"/>
                </a:lnTo>
                <a:lnTo>
                  <a:pt x="0" y="91060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1DB380C-2639-48F9-9D9B-5A4A72D4ADB0}"/>
              </a:ext>
            </a:extLst>
          </p:cNvPr>
          <p:cNvSpPr/>
          <p:nvPr/>
        </p:nvSpPr>
        <p:spPr>
          <a:xfrm>
            <a:off x="6869371" y="2805247"/>
            <a:ext cx="5093303" cy="7934332"/>
          </a:xfrm>
          <a:prstGeom prst="roundRect">
            <a:avLst>
              <a:gd name="adj" fmla="val 7249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381000" sx="105000" sy="105000" algn="ctr" rotWithShape="0">
              <a:prstClr val="black">
                <a:alpha val="26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8" name="Rectángulo: esquinas redondeadas 67">
            <a:extLst>
              <a:ext uri="{FF2B5EF4-FFF2-40B4-BE49-F238E27FC236}">
                <a16:creationId xmlns:a16="http://schemas.microsoft.com/office/drawing/2014/main" id="{7975A25A-3A4A-4EDB-A90C-3C2824120D88}"/>
              </a:ext>
            </a:extLst>
          </p:cNvPr>
          <p:cNvSpPr/>
          <p:nvPr/>
        </p:nvSpPr>
        <p:spPr>
          <a:xfrm>
            <a:off x="12576966" y="2805247"/>
            <a:ext cx="5093303" cy="7934332"/>
          </a:xfrm>
          <a:prstGeom prst="roundRect">
            <a:avLst>
              <a:gd name="adj" fmla="val 7249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381000" sx="105000" sy="105000" algn="ctr" rotWithShape="0">
              <a:prstClr val="black">
                <a:alpha val="26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9" name="Rectángulo: esquinas redondeadas 68">
            <a:extLst>
              <a:ext uri="{FF2B5EF4-FFF2-40B4-BE49-F238E27FC236}">
                <a16:creationId xmlns:a16="http://schemas.microsoft.com/office/drawing/2014/main" id="{CDC24047-4303-4FE6-909E-F90E7A171B84}"/>
              </a:ext>
            </a:extLst>
          </p:cNvPr>
          <p:cNvSpPr/>
          <p:nvPr/>
        </p:nvSpPr>
        <p:spPr>
          <a:xfrm>
            <a:off x="18249047" y="2795772"/>
            <a:ext cx="5093303" cy="7934332"/>
          </a:xfrm>
          <a:prstGeom prst="roundRect">
            <a:avLst>
              <a:gd name="adj" fmla="val 7249"/>
            </a:avLst>
          </a:pr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>
            <a:outerShdw blurRad="381000" sx="105000" sy="105000" algn="ctr" rotWithShape="0">
              <a:prstClr val="black">
                <a:alpha val="26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2" name="officeArt object">
            <a:extLst>
              <a:ext uri="{FF2B5EF4-FFF2-40B4-BE49-F238E27FC236}">
                <a16:creationId xmlns:a16="http://schemas.microsoft.com/office/drawing/2014/main" id="{44B7267D-456D-4DA3-8FDA-706B73975542}"/>
              </a:ext>
            </a:extLst>
          </p:cNvPr>
          <p:cNvPicPr/>
          <p:nvPr/>
        </p:nvPicPr>
        <p:blipFill>
          <a:blip r:embed="rId8"/>
          <a:srcRect l="63" r="63"/>
          <a:stretch>
            <a:fillRect/>
          </a:stretch>
        </p:blipFill>
        <p:spPr>
          <a:xfrm>
            <a:off x="22559443" y="649342"/>
            <a:ext cx="867139" cy="86713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9" name="buenas prácticas">
            <a:extLst>
              <a:ext uri="{FF2B5EF4-FFF2-40B4-BE49-F238E27FC236}">
                <a16:creationId xmlns:a16="http://schemas.microsoft.com/office/drawing/2014/main" id="{EDB75474-9B87-46FD-A2C0-96389060538E}"/>
              </a:ext>
            </a:extLst>
          </p:cNvPr>
          <p:cNvSpPr txBox="1"/>
          <p:nvPr/>
        </p:nvSpPr>
        <p:spPr>
          <a:xfrm>
            <a:off x="8105298" y="673192"/>
            <a:ext cx="11343207" cy="629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 defTabSz="359999">
              <a:defRPr b="0">
                <a:solidFill>
                  <a:srgbClr val="FF529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MX" dirty="0"/>
              <a:t>certificación</a:t>
            </a:r>
          </a:p>
        </p:txBody>
      </p:sp>
      <p:pic>
        <p:nvPicPr>
          <p:cNvPr id="20" name="230324 1316 PATSEF2023 Elementos gráficos - Cruz azul acero.png" descr="230324 1316 PATSEF2023 Elementos gráficos - Cruz azul acero.png">
            <a:extLst>
              <a:ext uri="{FF2B5EF4-FFF2-40B4-BE49-F238E27FC236}">
                <a16:creationId xmlns:a16="http://schemas.microsoft.com/office/drawing/2014/main" id="{75B3E02A-ABCA-480D-9BA1-F4DF06A8AC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1441" y="886062"/>
            <a:ext cx="216001" cy="2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OMITÉ RECTOR DEL SISTEMA ESTATAL DE FISCALIZACIÓN">
            <a:extLst>
              <a:ext uri="{FF2B5EF4-FFF2-40B4-BE49-F238E27FC236}">
                <a16:creationId xmlns:a16="http://schemas.microsoft.com/office/drawing/2014/main" id="{7C24C32C-DA94-4799-AAE4-95A3D76F476A}"/>
              </a:ext>
            </a:extLst>
          </p:cNvPr>
          <p:cNvSpPr txBox="1"/>
          <p:nvPr/>
        </p:nvSpPr>
        <p:spPr>
          <a:xfrm>
            <a:off x="885739" y="581488"/>
            <a:ext cx="8592604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359999">
              <a:defRPr sz="2200" b="0">
                <a:solidFill>
                  <a:srgbClr val="8D8DAA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algn="l"/>
            <a:r>
              <a:rPr lang="es-MX" dirty="0"/>
              <a:t>GRUPO DE TRABAJO DE </a:t>
            </a:r>
            <a:r>
              <a:rPr lang="es-MX" dirty="0">
                <a:latin typeface="Montserrat SemiBold" panose="00000700000000000000" pitchFamily="2" charset="0"/>
              </a:rPr>
              <a:t>CONTROL INTERNO</a:t>
            </a:r>
            <a:endParaRPr dirty="0">
              <a:latin typeface="Montserrat SemiBold" panose="00000700000000000000" pitchFamily="2" charset="0"/>
            </a:endParaRPr>
          </a:p>
        </p:txBody>
      </p:sp>
      <p:grpSp>
        <p:nvGrpSpPr>
          <p:cNvPr id="22" name="Grupo">
            <a:extLst>
              <a:ext uri="{FF2B5EF4-FFF2-40B4-BE49-F238E27FC236}">
                <a16:creationId xmlns:a16="http://schemas.microsoft.com/office/drawing/2014/main" id="{BA61C969-30E8-45AE-BDFB-A7EB7DEA142D}"/>
              </a:ext>
            </a:extLst>
          </p:cNvPr>
          <p:cNvGrpSpPr/>
          <p:nvPr/>
        </p:nvGrpSpPr>
        <p:grpSpPr>
          <a:xfrm>
            <a:off x="-703686" y="4762661"/>
            <a:ext cx="4376362" cy="9433601"/>
            <a:chOff x="0" y="0"/>
            <a:chExt cx="4376361" cy="9433599"/>
          </a:xfrm>
        </p:grpSpPr>
        <p:pic>
          <p:nvPicPr>
            <p:cNvPr id="23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BCBA5AB1-AFF3-488D-A952-8AE4ACCD2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7000"/>
            </a:blip>
            <a:srcRect/>
            <a:stretch>
              <a:fillRect/>
            </a:stretch>
          </p:blipFill>
          <p:spPr>
            <a:xfrm>
              <a:off x="1015982" y="819012"/>
              <a:ext cx="1863038" cy="18630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FC4FE83B-1AFE-4FAC-ADE2-F6A5040C6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3000"/>
            </a:blip>
            <a:srcRect/>
            <a:stretch>
              <a:fillRect/>
            </a:stretch>
          </p:blipFill>
          <p:spPr>
            <a:xfrm>
              <a:off x="1131897" y="3998304"/>
              <a:ext cx="1449030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A8CEBDFC-8739-4743-B5E0-940214E58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4000"/>
            </a:blip>
            <a:srcRect/>
            <a:stretch>
              <a:fillRect/>
            </a:stretch>
          </p:blipFill>
          <p:spPr>
            <a:xfrm>
              <a:off x="1589425" y="6184210"/>
              <a:ext cx="1138523" cy="1138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63AEA220-6EFB-4173-8C21-08416E5D4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"/>
            </a:blip>
            <a:srcRect/>
            <a:stretch>
              <a:fillRect/>
            </a:stretch>
          </p:blipFill>
          <p:spPr>
            <a:xfrm>
              <a:off x="3134336" y="8447742"/>
              <a:ext cx="828018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688FB3FE-7A64-4707-BE8D-30BD96890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4000"/>
            </a:blip>
            <a:srcRect/>
            <a:stretch>
              <a:fillRect/>
            </a:stretch>
          </p:blipFill>
          <p:spPr>
            <a:xfrm>
              <a:off x="2727948" y="7777565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BBA519C2-0E2B-4583-B751-E2D4BF967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4000"/>
            </a:blip>
            <a:srcRect/>
            <a:stretch>
              <a:fillRect/>
            </a:stretch>
          </p:blipFill>
          <p:spPr>
            <a:xfrm>
              <a:off x="3299784" y="8033733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FFF71F86-7076-4CBB-B097-108A677B2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5000"/>
            </a:blip>
            <a:srcRect/>
            <a:stretch>
              <a:fillRect/>
            </a:stretch>
          </p:blipFill>
          <p:spPr>
            <a:xfrm>
              <a:off x="0" y="2341068"/>
              <a:ext cx="1863038" cy="1863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101B987F-AA75-42EC-B9D2-8CE5158C6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5000"/>
            </a:blip>
            <a:srcRect/>
            <a:stretch>
              <a:fillRect/>
            </a:stretch>
          </p:blipFill>
          <p:spPr>
            <a:xfrm>
              <a:off x="413145" y="3439781"/>
              <a:ext cx="1449030" cy="14490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BF4BDEC7-92E0-4EB4-9EFB-1C6B07EB4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4000"/>
            </a:blip>
            <a:srcRect/>
            <a:stretch>
              <a:fillRect/>
            </a:stretch>
          </p:blipFill>
          <p:spPr>
            <a:xfrm>
              <a:off x="535729" y="5684524"/>
              <a:ext cx="1449029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B87300EF-CF8F-45E4-98EC-3FE0E7C2C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5000"/>
            </a:blip>
            <a:srcRect/>
            <a:stretch>
              <a:fillRect/>
            </a:stretch>
          </p:blipFill>
          <p:spPr>
            <a:xfrm>
              <a:off x="341113" y="4546002"/>
              <a:ext cx="1138523" cy="1138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742505ED-AC1E-4CAA-92BE-AE3ECCD36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5000"/>
            </a:blip>
            <a:srcRect/>
            <a:stretch>
              <a:fillRect/>
            </a:stretch>
          </p:blipFill>
          <p:spPr>
            <a:xfrm>
              <a:off x="1241162" y="4985987"/>
              <a:ext cx="828017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BBA99B17-E22A-4F74-BC47-FEBCE05A0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5000"/>
            </a:blip>
            <a:srcRect/>
            <a:stretch>
              <a:fillRect/>
            </a:stretch>
          </p:blipFill>
          <p:spPr>
            <a:xfrm>
              <a:off x="2879019" y="2611764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13019E48-30F3-4099-905C-30D0DEBD4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"/>
            </a:blip>
            <a:srcRect/>
            <a:stretch>
              <a:fillRect/>
            </a:stretch>
          </p:blipFill>
          <p:spPr>
            <a:xfrm>
              <a:off x="3962353" y="1927059"/>
              <a:ext cx="414009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1F6335F3-6BB4-4BAE-B6D3-5F3E95AA7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7000"/>
            </a:blip>
            <a:srcRect/>
            <a:stretch>
              <a:fillRect/>
            </a:stretch>
          </p:blipFill>
          <p:spPr>
            <a:xfrm>
              <a:off x="2227869" y="1260199"/>
              <a:ext cx="414010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E59886C9-857F-4C74-BC7B-AE4BFEE87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4000"/>
            </a:blip>
            <a:srcRect/>
            <a:stretch>
              <a:fillRect/>
            </a:stretch>
          </p:blipFill>
          <p:spPr>
            <a:xfrm>
              <a:off x="2501524" y="1403512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2461F649-3AA1-42C1-93D5-6AB1F386C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7000"/>
            </a:blip>
            <a:srcRect/>
            <a:stretch>
              <a:fillRect/>
            </a:stretch>
          </p:blipFill>
          <p:spPr>
            <a:xfrm>
              <a:off x="1923782" y="1927059"/>
              <a:ext cx="414009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99F3FE95-CA97-417F-93A5-20FD126D6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9000"/>
            </a:blip>
            <a:srcRect/>
            <a:stretch>
              <a:fillRect/>
            </a:stretch>
          </p:blipFill>
          <p:spPr>
            <a:xfrm>
              <a:off x="1132278" y="2268041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6EF63187-9D81-4AA7-B8A3-938A17540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9000"/>
            </a:blip>
            <a:srcRect/>
            <a:stretch>
              <a:fillRect/>
            </a:stretch>
          </p:blipFill>
          <p:spPr>
            <a:xfrm>
              <a:off x="1942457" y="2502224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AC464196-3FCC-4CE3-ACEC-C19253794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5000"/>
            </a:blip>
            <a:srcRect/>
            <a:stretch>
              <a:fillRect/>
            </a:stretch>
          </p:blipFill>
          <p:spPr>
            <a:xfrm>
              <a:off x="1163748" y="3439780"/>
              <a:ext cx="621014" cy="621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267872E9-A7D4-4C08-B66B-F5ED5A66E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"/>
            </a:blip>
            <a:srcRect/>
            <a:stretch>
              <a:fillRect/>
            </a:stretch>
          </p:blipFill>
          <p:spPr>
            <a:xfrm>
              <a:off x="2410816" y="3773061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408A80FA-8CAF-4DAE-8AA7-256526F3D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4000"/>
            </a:blip>
            <a:srcRect/>
            <a:stretch>
              <a:fillRect/>
            </a:stretch>
          </p:blipFill>
          <p:spPr>
            <a:xfrm>
              <a:off x="1485923" y="6978372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16B3C2A2-05EF-4F91-B094-1AFD31068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4000"/>
            </a:blip>
            <a:srcRect/>
            <a:stretch>
              <a:fillRect/>
            </a:stretch>
          </p:blipFill>
          <p:spPr>
            <a:xfrm>
              <a:off x="1923782" y="7205717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4DE7AD5C-7B26-4B9F-92FF-64A7615B2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4000"/>
            </a:blip>
            <a:srcRect/>
            <a:stretch>
              <a:fillRect/>
            </a:stretch>
          </p:blipFill>
          <p:spPr>
            <a:xfrm>
              <a:off x="1942457" y="7840242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6BBD4831-5DEC-450A-B9C7-ADBB5886E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4000"/>
            </a:blip>
            <a:srcRect/>
            <a:stretch>
              <a:fillRect/>
            </a:stretch>
          </p:blipFill>
          <p:spPr>
            <a:xfrm>
              <a:off x="3348959" y="7257539"/>
              <a:ext cx="621014" cy="621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B7C73388-DC8F-4E6C-A719-5BBED373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5000"/>
            </a:blip>
            <a:srcRect/>
            <a:stretch>
              <a:fillRect/>
            </a:stretch>
          </p:blipFill>
          <p:spPr>
            <a:xfrm>
              <a:off x="2915533" y="1817520"/>
              <a:ext cx="1449029" cy="1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946062A7-5427-413A-AB6A-2608ECCE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4000"/>
            </a:blip>
            <a:srcRect/>
            <a:stretch>
              <a:fillRect/>
            </a:stretch>
          </p:blipFill>
          <p:spPr>
            <a:xfrm>
              <a:off x="2344546" y="6980886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890A74ED-92C4-4CEB-B27E-8646086E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7000"/>
            </a:blip>
            <a:srcRect/>
            <a:stretch>
              <a:fillRect/>
            </a:stretch>
          </p:blipFill>
          <p:spPr>
            <a:xfrm>
              <a:off x="1041714" y="1674207"/>
              <a:ext cx="828018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0EBCE002-BE61-4785-B8F5-A9AC6AD45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4000"/>
            </a:blip>
            <a:srcRect/>
            <a:stretch>
              <a:fillRect/>
            </a:stretch>
          </p:blipFill>
          <p:spPr>
            <a:xfrm>
              <a:off x="993807" y="6719544"/>
              <a:ext cx="414009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DB0190EB-85F3-4B6F-B286-052DDD6EC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"/>
            </a:blip>
            <a:srcRect/>
            <a:stretch>
              <a:fillRect/>
            </a:stretch>
          </p:blipFill>
          <p:spPr>
            <a:xfrm>
              <a:off x="3555963" y="8654457"/>
              <a:ext cx="414010" cy="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F182A4D6-2D1A-4C48-B5C0-94AE5473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"/>
            </a:blip>
            <a:srcRect/>
            <a:stretch>
              <a:fillRect/>
            </a:stretch>
          </p:blipFill>
          <p:spPr>
            <a:xfrm>
              <a:off x="3921096" y="9019591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47FD951E-F849-4A02-BD3F-F727815AD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"/>
            </a:blip>
            <a:srcRect/>
            <a:stretch>
              <a:fillRect/>
            </a:stretch>
          </p:blipFill>
          <p:spPr>
            <a:xfrm>
              <a:off x="3548345" y="8197468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DFF5674A-588D-4618-968D-E9CD0A5AC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"/>
            </a:blip>
            <a:srcRect/>
            <a:stretch>
              <a:fillRect/>
            </a:stretch>
          </p:blipFill>
          <p:spPr>
            <a:xfrm>
              <a:off x="2727948" y="8398577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B0A7E8DD-D36C-4E5F-9E76-039E59DD3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3000"/>
            </a:blip>
            <a:srcRect/>
            <a:stretch>
              <a:fillRect/>
            </a:stretch>
          </p:blipFill>
          <p:spPr>
            <a:xfrm>
              <a:off x="2520943" y="5531859"/>
              <a:ext cx="828018" cy="828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55CFC4B5-6BDB-465C-842E-74AD5AE97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10000"/>
            </a:blip>
            <a:srcRect/>
            <a:stretch>
              <a:fillRect/>
            </a:stretch>
          </p:blipFill>
          <p:spPr>
            <a:xfrm>
              <a:off x="2716147" y="6825706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D6C75C4C-BCB9-4C93-9D5C-2329D65F2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7000"/>
            </a:blip>
            <a:srcRect/>
            <a:stretch>
              <a:fillRect/>
            </a:stretch>
          </p:blipFill>
          <p:spPr>
            <a:xfrm>
              <a:off x="2227869" y="5192989"/>
              <a:ext cx="621014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F62C51CD-233B-46AD-AFCF-05571C56D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7000"/>
            </a:blip>
            <a:srcRect/>
            <a:stretch>
              <a:fillRect/>
            </a:stretch>
          </p:blipFill>
          <p:spPr>
            <a:xfrm>
              <a:off x="907737" y="782499"/>
              <a:ext cx="621013" cy="621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1BF1DB82-199B-4A60-A82D-268320BCF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7000"/>
            </a:blip>
            <a:srcRect/>
            <a:stretch>
              <a:fillRect/>
            </a:stretch>
          </p:blipFill>
          <p:spPr>
            <a:xfrm>
              <a:off x="1838955" y="3170286"/>
              <a:ext cx="828017" cy="828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49E9BBC1-A2C8-4726-9069-6E4600E68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"/>
            </a:blip>
            <a:srcRect/>
            <a:stretch>
              <a:fillRect/>
            </a:stretch>
          </p:blipFill>
          <p:spPr>
            <a:xfrm>
              <a:off x="3031828" y="5192989"/>
              <a:ext cx="414010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7C873F30-925F-4260-88BE-FA192D066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3000"/>
            </a:blip>
            <a:srcRect/>
            <a:stretch>
              <a:fillRect/>
            </a:stretch>
          </p:blipFill>
          <p:spPr>
            <a:xfrm>
              <a:off x="1297726" y="0"/>
              <a:ext cx="414009" cy="4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2C01A176-10D4-4032-8FD5-8D7365653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4000"/>
            </a:blip>
            <a:srcRect/>
            <a:stretch>
              <a:fillRect/>
            </a:stretch>
          </p:blipFill>
          <p:spPr>
            <a:xfrm>
              <a:off x="2064635" y="7322731"/>
              <a:ext cx="1138524" cy="1138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" name="230324 1316 PATSEF2023 Elementos gráficos - Cruz azul acero.png" descr="230324 1316 PATSEF2023 Elementos gráficos - Cruz azul acero.png">
              <a:extLst>
                <a:ext uri="{FF2B5EF4-FFF2-40B4-BE49-F238E27FC236}">
                  <a16:creationId xmlns:a16="http://schemas.microsoft.com/office/drawing/2014/main" id="{A5166A26-6DC0-4F64-90E5-3FA2E609B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7000"/>
            </a:blip>
            <a:srcRect/>
            <a:stretch>
              <a:fillRect/>
            </a:stretch>
          </p:blipFill>
          <p:spPr>
            <a:xfrm>
              <a:off x="1838955" y="1984713"/>
              <a:ext cx="1138524" cy="11385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5" name="Imagen 64">
            <a:extLst>
              <a:ext uri="{FF2B5EF4-FFF2-40B4-BE49-F238E27FC236}">
                <a16:creationId xmlns:a16="http://schemas.microsoft.com/office/drawing/2014/main" id="{6A1BEBA3-FC8F-49B4-B869-BE86196500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2" y="2805247"/>
            <a:ext cx="5547474" cy="7846497"/>
          </a:xfrm>
          <a:prstGeom prst="rect">
            <a:avLst/>
          </a:prstGeom>
          <a:effectLst>
            <a:outerShdw blurRad="228600" sx="107000" sy="107000" algn="ctr" rotWithShape="0">
              <a:prstClr val="black">
                <a:alpha val="24000"/>
              </a:prstClr>
            </a:outerShdw>
          </a:effec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CAC562C-68DB-4263-ABD0-A002ED3D3945}"/>
              </a:ext>
            </a:extLst>
          </p:cNvPr>
          <p:cNvSpPr/>
          <p:nvPr/>
        </p:nvSpPr>
        <p:spPr>
          <a:xfrm>
            <a:off x="7433703" y="3396084"/>
            <a:ext cx="3156218" cy="919401"/>
          </a:xfrm>
          <a:prstGeom prst="roundRect">
            <a:avLst/>
          </a:prstGeom>
          <a:solidFill>
            <a:srgbClr val="702B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5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eologica Roman" pitchFamily="2" charset="0"/>
                <a:ea typeface="+mn-ea"/>
                <a:cs typeface="+mn-cs"/>
                <a:sym typeface="Helvetica Neue Medium"/>
              </a:rPr>
              <a:t>NIVEL 1</a:t>
            </a:r>
          </a:p>
        </p:txBody>
      </p:sp>
      <p:sp>
        <p:nvSpPr>
          <p:cNvPr id="72" name="Rectángulo: esquinas redondeadas 71">
            <a:extLst>
              <a:ext uri="{FF2B5EF4-FFF2-40B4-BE49-F238E27FC236}">
                <a16:creationId xmlns:a16="http://schemas.microsoft.com/office/drawing/2014/main" id="{FDA8915D-73D4-45B5-88A5-1DF824339D21}"/>
              </a:ext>
            </a:extLst>
          </p:cNvPr>
          <p:cNvSpPr/>
          <p:nvPr/>
        </p:nvSpPr>
        <p:spPr>
          <a:xfrm>
            <a:off x="13160687" y="3397027"/>
            <a:ext cx="3156218" cy="919401"/>
          </a:xfrm>
          <a:prstGeom prst="roundRect">
            <a:avLst/>
          </a:prstGeom>
          <a:solidFill>
            <a:srgbClr val="7C32A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5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eologica Roman" pitchFamily="2" charset="0"/>
                <a:ea typeface="+mn-ea"/>
                <a:cs typeface="+mn-cs"/>
                <a:sym typeface="Helvetica Neue Medium"/>
              </a:rPr>
              <a:t>NIVEL 2</a:t>
            </a:r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AE04EC1D-2290-4779-BE91-38334FF9877C}"/>
              </a:ext>
            </a:extLst>
          </p:cNvPr>
          <p:cNvSpPr/>
          <p:nvPr/>
        </p:nvSpPr>
        <p:spPr>
          <a:xfrm>
            <a:off x="18806655" y="3300811"/>
            <a:ext cx="3156218" cy="919401"/>
          </a:xfrm>
          <a:prstGeom prst="roundRect">
            <a:avLst/>
          </a:prstGeom>
          <a:solidFill>
            <a:srgbClr val="FF529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5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eologica Roman" pitchFamily="2" charset="0"/>
                <a:ea typeface="+mn-ea"/>
                <a:cs typeface="+mn-cs"/>
                <a:sym typeface="Helvetica Neue Medium"/>
              </a:rPr>
              <a:t>NIVEL 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F6793CF-C0F7-4EEB-A31F-85CA2FAF6BEF}"/>
              </a:ext>
            </a:extLst>
          </p:cNvPr>
          <p:cNvSpPr txBox="1"/>
          <p:nvPr/>
        </p:nvSpPr>
        <p:spPr>
          <a:xfrm>
            <a:off x="7386226" y="4807725"/>
            <a:ext cx="4164602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000" b="1" i="0" u="none" strike="noStrike" cap="none" spc="0" normalizeH="0" baseline="0" dirty="0">
                <a:ln>
                  <a:noFill/>
                </a:ln>
                <a:solidFill>
                  <a:srgbClr val="7C32A9"/>
                </a:solidFill>
                <a:effectLst/>
                <a:uFillTx/>
                <a:latin typeface="Geologica Roman" pitchFamily="2" charset="0"/>
                <a:sym typeface="Helvetica Neue"/>
              </a:rPr>
              <a:t>CERTIFICACIÓN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800" b="1" i="0" u="none" strike="noStrike" cap="none" spc="0" normalizeH="0" baseline="0" dirty="0">
                <a:ln>
                  <a:noFill/>
                </a:ln>
                <a:solidFill>
                  <a:srgbClr val="7C32A9"/>
                </a:solidFill>
                <a:effectLst/>
                <a:uFillTx/>
                <a:latin typeface="Geologica Roman" pitchFamily="2" charset="0"/>
                <a:sym typeface="Helvetica Neue"/>
              </a:rPr>
              <a:t>DISEÑO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9D49C49F-F442-43ED-90E1-BC54266C23E9}"/>
              </a:ext>
            </a:extLst>
          </p:cNvPr>
          <p:cNvSpPr txBox="1"/>
          <p:nvPr/>
        </p:nvSpPr>
        <p:spPr>
          <a:xfrm>
            <a:off x="13122212" y="4751484"/>
            <a:ext cx="4164602" cy="2934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000" b="1" i="0" u="none" strike="noStrike" cap="none" spc="0" normalizeH="0" baseline="0" dirty="0">
                <a:ln>
                  <a:noFill/>
                </a:ln>
                <a:solidFill>
                  <a:srgbClr val="7C32A9"/>
                </a:solidFill>
                <a:effectLst/>
                <a:uFillTx/>
                <a:latin typeface="Geologica Roman" pitchFamily="2" charset="0"/>
                <a:sym typeface="Helvetica Neue"/>
              </a:rPr>
              <a:t>CERTIFICACIÓN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800" b="1" i="0" u="none" strike="noStrike" cap="none" spc="0" normalizeH="0" baseline="0" dirty="0">
                <a:ln>
                  <a:noFill/>
                </a:ln>
                <a:solidFill>
                  <a:srgbClr val="7C32A9"/>
                </a:solidFill>
                <a:effectLst/>
                <a:uFillTx/>
                <a:latin typeface="Geologica Roman" pitchFamily="2" charset="0"/>
                <a:sym typeface="Helvetica Neue"/>
              </a:rPr>
              <a:t>DISEÑO 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800" dirty="0">
                <a:solidFill>
                  <a:srgbClr val="7C32A9"/>
                </a:solidFill>
                <a:latin typeface="Geologica Roman" pitchFamily="2" charset="0"/>
              </a:rPr>
              <a:t>IMPLEMEN-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800" b="1" i="0" u="none" strike="noStrike" cap="none" spc="0" normalizeH="0" baseline="0" dirty="0">
                <a:ln>
                  <a:noFill/>
                </a:ln>
                <a:solidFill>
                  <a:srgbClr val="7C32A9"/>
                </a:solidFill>
                <a:effectLst/>
                <a:uFillTx/>
                <a:latin typeface="Geologica Roman" pitchFamily="2" charset="0"/>
                <a:sym typeface="Helvetica Neue"/>
              </a:rPr>
              <a:t>TACIÓN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52B8651C-664C-4C75-B182-1E149910E36A}"/>
              </a:ext>
            </a:extLst>
          </p:cNvPr>
          <p:cNvSpPr txBox="1"/>
          <p:nvPr/>
        </p:nvSpPr>
        <p:spPr>
          <a:xfrm>
            <a:off x="18829164" y="4807725"/>
            <a:ext cx="4164602" cy="21954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000" b="1" i="0" u="none" strike="noStrike" cap="none" spc="0" normalizeH="0" baseline="0" dirty="0">
                <a:ln>
                  <a:noFill/>
                </a:ln>
                <a:solidFill>
                  <a:srgbClr val="FF5291"/>
                </a:solidFill>
                <a:effectLst/>
                <a:uFillTx/>
                <a:latin typeface="Geologica Roman" pitchFamily="2" charset="0"/>
                <a:sym typeface="Helvetica Neue"/>
              </a:rPr>
              <a:t>CERTIFICACIÓN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800" b="1" i="0" u="none" strike="noStrike" cap="none" spc="0" normalizeH="0" baseline="0" dirty="0">
                <a:ln>
                  <a:noFill/>
                </a:ln>
                <a:solidFill>
                  <a:srgbClr val="FF5291"/>
                </a:solidFill>
                <a:effectLst/>
                <a:uFillTx/>
                <a:latin typeface="Geologica Roman" pitchFamily="2" charset="0"/>
                <a:sym typeface="Helvetica Neue"/>
              </a:rPr>
              <a:t>EFICACIA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800" dirty="0">
                <a:solidFill>
                  <a:srgbClr val="FF5291"/>
                </a:solidFill>
                <a:latin typeface="Geologica Roman" pitchFamily="2" charset="0"/>
              </a:rPr>
              <a:t>OPERATIVA</a:t>
            </a:r>
            <a:endParaRPr kumimoji="0" lang="es-MX" sz="4800" b="1" i="0" u="none" strike="noStrike" cap="none" spc="0" normalizeH="0" baseline="0" dirty="0">
              <a:ln>
                <a:noFill/>
              </a:ln>
              <a:solidFill>
                <a:srgbClr val="FF5291"/>
              </a:solidFill>
              <a:effectLst/>
              <a:uFillTx/>
              <a:latin typeface="Geologica Roman" pitchFamily="2" charset="0"/>
              <a:sym typeface="Helvetica Neue"/>
            </a:endParaRPr>
          </a:p>
        </p:txBody>
      </p:sp>
      <p:pic>
        <p:nvPicPr>
          <p:cNvPr id="10" name="Gráfico 9" descr="Lock con relleno sólido">
            <a:extLst>
              <a:ext uri="{FF2B5EF4-FFF2-40B4-BE49-F238E27FC236}">
                <a16:creationId xmlns:a16="http://schemas.microsoft.com/office/drawing/2014/main" id="{81CEC7BA-E5B2-4733-B749-9BFF55E2D2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0270965" y="7228421"/>
            <a:ext cx="914400" cy="914400"/>
          </a:xfrm>
          <a:prstGeom prst="rect">
            <a:avLst/>
          </a:prstGeom>
        </p:spPr>
      </p:pic>
      <p:sp>
        <p:nvSpPr>
          <p:cNvPr id="77" name="CuadroTexto 76">
            <a:extLst>
              <a:ext uri="{FF2B5EF4-FFF2-40B4-BE49-F238E27FC236}">
                <a16:creationId xmlns:a16="http://schemas.microsoft.com/office/drawing/2014/main" id="{F2C710C4-B117-408C-B066-4681D5281874}"/>
              </a:ext>
            </a:extLst>
          </p:cNvPr>
          <p:cNvSpPr txBox="1"/>
          <p:nvPr/>
        </p:nvSpPr>
        <p:spPr>
          <a:xfrm>
            <a:off x="18780945" y="8389557"/>
            <a:ext cx="3894440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Geologica Roman" pitchFamily="2" charset="0"/>
                <a:sym typeface="Helvetica Neue"/>
              </a:rPr>
              <a:t>DISPONIBLE </a:t>
            </a:r>
            <a:r>
              <a:rPr kumimoji="0" lang="es-MX" sz="48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Geologica Roman" pitchFamily="2" charset="0"/>
                <a:sym typeface="Helvetica Neue"/>
              </a:rPr>
              <a:t>EN 2024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8A483178-9F94-41E4-8035-A8F968DABF25}"/>
              </a:ext>
            </a:extLst>
          </p:cNvPr>
          <p:cNvSpPr txBox="1"/>
          <p:nvPr/>
        </p:nvSpPr>
        <p:spPr>
          <a:xfrm>
            <a:off x="7386226" y="8409255"/>
            <a:ext cx="3894440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0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Geologica Roman" pitchFamily="2" charset="0"/>
                <a:sym typeface="Helvetica Neue"/>
              </a:rPr>
              <a:t>DISPONIBLE </a:t>
            </a:r>
            <a:r>
              <a:rPr kumimoji="0" lang="es-MX" sz="4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Geologica Roman" pitchFamily="2" charset="0"/>
                <a:sym typeface="Helvetica Neue"/>
              </a:rPr>
              <a:t>EN 2023</a:t>
            </a:r>
          </a:p>
        </p:txBody>
      </p:sp>
      <p:pic>
        <p:nvPicPr>
          <p:cNvPr id="15" name="Gráfico 14" descr="Lightbulb con relleno sólido">
            <a:extLst>
              <a:ext uri="{FF2B5EF4-FFF2-40B4-BE49-F238E27FC236}">
                <a16:creationId xmlns:a16="http://schemas.microsoft.com/office/drawing/2014/main" id="{DCB59D5A-5983-44F6-83CE-ECC3DC8407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801470" y="7019525"/>
            <a:ext cx="2469933" cy="2469933"/>
          </a:xfrm>
          <a:prstGeom prst="rect">
            <a:avLst/>
          </a:prstGeom>
        </p:spPr>
      </p:pic>
      <p:pic>
        <p:nvPicPr>
          <p:cNvPr id="18" name="Gráfico 17" descr="Lightbulb and gear con relleno sólido">
            <a:extLst>
              <a:ext uri="{FF2B5EF4-FFF2-40B4-BE49-F238E27FC236}">
                <a16:creationId xmlns:a16="http://schemas.microsoft.com/office/drawing/2014/main" id="{031E7828-185A-4941-88D4-1200401952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5233268" y="6772413"/>
            <a:ext cx="2502952" cy="2502952"/>
          </a:xfrm>
          <a:prstGeom prst="rect">
            <a:avLst/>
          </a:prstGeom>
        </p:spPr>
      </p:pic>
      <p:sp>
        <p:nvSpPr>
          <p:cNvPr id="79" name="CuadroTexto 78">
            <a:extLst>
              <a:ext uri="{FF2B5EF4-FFF2-40B4-BE49-F238E27FC236}">
                <a16:creationId xmlns:a16="http://schemas.microsoft.com/office/drawing/2014/main" id="{86595CBD-30C7-41D5-B495-3ED12F8534E7}"/>
              </a:ext>
            </a:extLst>
          </p:cNvPr>
          <p:cNvSpPr txBox="1"/>
          <p:nvPr/>
        </p:nvSpPr>
        <p:spPr>
          <a:xfrm>
            <a:off x="13221157" y="8391441"/>
            <a:ext cx="3894440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0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Geologica Roman" pitchFamily="2" charset="0"/>
                <a:sym typeface="Helvetica Neue"/>
              </a:rPr>
              <a:t>DISPONIBLE </a:t>
            </a:r>
            <a:r>
              <a:rPr kumimoji="0" lang="es-MX" sz="4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Geologica Roman" pitchFamily="2" charset="0"/>
                <a:sym typeface="Helvetica Neue"/>
              </a:rPr>
              <a:t>EN 2023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1978CD21-C811-4569-80A8-229E82D30426}"/>
              </a:ext>
            </a:extLst>
          </p:cNvPr>
          <p:cNvSpPr txBox="1"/>
          <p:nvPr/>
        </p:nvSpPr>
        <p:spPr>
          <a:xfrm>
            <a:off x="1248548" y="11443390"/>
            <a:ext cx="5852564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" panose="00000500000000000000" pitchFamily="2" charset="0"/>
                <a:cs typeface="Montserrat Bold" panose="020B0604020202020204" charset="0"/>
                <a:sym typeface="Helvetica Neue"/>
              </a:rPr>
              <a:t>LOS CERITIFCADOS TENDRÁN 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" panose="00000500000000000000" pitchFamily="2" charset="0"/>
                <a:cs typeface="Montserrat Bold" panose="020B0604020202020204" charset="0"/>
                <a:sym typeface="Helvetica Neue"/>
              </a:rPr>
              <a:t>UNA VIGENCIA MÁXIMA DE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000" dirty="0">
                <a:solidFill>
                  <a:schemeClr val="bg1"/>
                </a:solidFill>
                <a:latin typeface="Montserrat" panose="00000500000000000000" pitchFamily="2" charset="0"/>
                <a:cs typeface="Montserrat Bold" panose="020B0604020202020204" charset="0"/>
              </a:rPr>
              <a:t>2 AÑOS</a:t>
            </a:r>
          </a:p>
        </p:txBody>
      </p:sp>
    </p:spTree>
    <p:extLst>
      <p:ext uri="{BB962C8B-B14F-4D97-AF65-F5344CB8AC3E}">
        <p14:creationId xmlns:p14="http://schemas.microsoft.com/office/powerpoint/2010/main" val="41095140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2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1036015"/>
            <a:ext cx="6020439" cy="12742964"/>
          </a:xfrm>
          <a:custGeom>
            <a:avLst/>
            <a:gdLst/>
            <a:ahLst/>
            <a:cxnLst/>
            <a:rect l="l" t="t" r="r" b="b"/>
            <a:pathLst>
              <a:path w="4396533" h="9492095">
                <a:moveTo>
                  <a:pt x="0" y="0"/>
                </a:moveTo>
                <a:lnTo>
                  <a:pt x="4396533" y="0"/>
                </a:lnTo>
                <a:lnTo>
                  <a:pt x="4396533" y="9492095"/>
                </a:lnTo>
                <a:lnTo>
                  <a:pt x="0" y="94920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656251">
            <a:off x="-436621" y="-4334943"/>
            <a:ext cx="12436652" cy="17720619"/>
          </a:xfrm>
          <a:custGeom>
            <a:avLst/>
            <a:gdLst/>
            <a:ahLst/>
            <a:cxnLst/>
            <a:rect l="l" t="t" r="r" b="b"/>
            <a:pathLst>
              <a:path w="9327489" h="13290464">
                <a:moveTo>
                  <a:pt x="0" y="0"/>
                </a:moveTo>
                <a:lnTo>
                  <a:pt x="9327489" y="0"/>
                </a:lnTo>
                <a:lnTo>
                  <a:pt x="9327489" y="13290463"/>
                </a:lnTo>
                <a:lnTo>
                  <a:pt x="0" y="13290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025321">
            <a:off x="10023095" y="-1365387"/>
            <a:ext cx="14872416" cy="21191267"/>
          </a:xfrm>
          <a:custGeom>
            <a:avLst/>
            <a:gdLst/>
            <a:ahLst/>
            <a:cxnLst/>
            <a:rect l="l" t="t" r="r" b="b"/>
            <a:pathLst>
              <a:path w="11154312" h="15893450">
                <a:moveTo>
                  <a:pt x="0" y="0"/>
                </a:moveTo>
                <a:lnTo>
                  <a:pt x="11154311" y="0"/>
                </a:lnTo>
                <a:lnTo>
                  <a:pt x="11154311" y="15893450"/>
                </a:lnTo>
                <a:lnTo>
                  <a:pt x="0" y="158934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157450">
            <a:off x="7748837" y="5323701"/>
            <a:ext cx="10122303" cy="14422969"/>
          </a:xfrm>
          <a:custGeom>
            <a:avLst/>
            <a:gdLst/>
            <a:ahLst/>
            <a:cxnLst/>
            <a:rect l="l" t="t" r="r" b="b"/>
            <a:pathLst>
              <a:path w="7591727" h="10817227">
                <a:moveTo>
                  <a:pt x="0" y="0"/>
                </a:moveTo>
                <a:lnTo>
                  <a:pt x="7591727" y="0"/>
                </a:lnTo>
                <a:lnTo>
                  <a:pt x="7591727" y="10817227"/>
                </a:lnTo>
                <a:lnTo>
                  <a:pt x="0" y="108172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18285">
            <a:off x="15898775" y="3766964"/>
            <a:ext cx="13706856" cy="12141449"/>
          </a:xfrm>
          <a:custGeom>
            <a:avLst/>
            <a:gdLst/>
            <a:ahLst/>
            <a:cxnLst/>
            <a:rect l="l" t="t" r="r" b="b"/>
            <a:pathLst>
              <a:path w="10280142" h="9106087">
                <a:moveTo>
                  <a:pt x="0" y="0"/>
                </a:moveTo>
                <a:lnTo>
                  <a:pt x="10280142" y="0"/>
                </a:lnTo>
                <a:lnTo>
                  <a:pt x="10280142" y="9106087"/>
                </a:lnTo>
                <a:lnTo>
                  <a:pt x="0" y="91060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0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164099" y="1036015"/>
            <a:ext cx="3797455" cy="3797455"/>
          </a:xfrm>
          <a:custGeom>
            <a:avLst/>
            <a:gdLst/>
            <a:ahLst/>
            <a:cxnLst/>
            <a:rect l="l" t="t" r="r" b="b"/>
            <a:pathLst>
              <a:path w="2013591" h="2013591">
                <a:moveTo>
                  <a:pt x="0" y="0"/>
                </a:moveTo>
                <a:lnTo>
                  <a:pt x="2013591" y="0"/>
                </a:lnTo>
                <a:lnTo>
                  <a:pt x="2013591" y="2013591"/>
                </a:lnTo>
                <a:lnTo>
                  <a:pt x="0" y="20135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688685" y="10702174"/>
            <a:ext cx="3867435" cy="1343833"/>
          </a:xfrm>
          <a:custGeom>
            <a:avLst/>
            <a:gdLst/>
            <a:ahLst/>
            <a:cxnLst/>
            <a:rect l="l" t="t" r="r" b="b"/>
            <a:pathLst>
              <a:path w="2900576" h="1007875">
                <a:moveTo>
                  <a:pt x="0" y="0"/>
                </a:moveTo>
                <a:lnTo>
                  <a:pt x="2900576" y="0"/>
                </a:lnTo>
                <a:lnTo>
                  <a:pt x="2900576" y="1007875"/>
                </a:lnTo>
                <a:lnTo>
                  <a:pt x="0" y="10078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6818" t="-7553" r="-5270" b="-9383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315772" y="10551710"/>
            <a:ext cx="3176736" cy="1595896"/>
          </a:xfrm>
          <a:custGeom>
            <a:avLst/>
            <a:gdLst/>
            <a:ahLst/>
            <a:cxnLst/>
            <a:rect l="l" t="t" r="r" b="b"/>
            <a:pathLst>
              <a:path w="2382552" h="1196922">
                <a:moveTo>
                  <a:pt x="0" y="0"/>
                </a:moveTo>
                <a:lnTo>
                  <a:pt x="2382552" y="0"/>
                </a:lnTo>
                <a:lnTo>
                  <a:pt x="2382552" y="1196922"/>
                </a:lnTo>
                <a:lnTo>
                  <a:pt x="0" y="11969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473298">
            <a:off x="-7361787" y="-6163465"/>
            <a:ext cx="13840629" cy="12259944"/>
          </a:xfrm>
          <a:custGeom>
            <a:avLst/>
            <a:gdLst/>
            <a:ahLst/>
            <a:cxnLst/>
            <a:rect l="l" t="t" r="r" b="b"/>
            <a:pathLst>
              <a:path w="10380472" h="9194958">
                <a:moveTo>
                  <a:pt x="0" y="0"/>
                </a:moveTo>
                <a:lnTo>
                  <a:pt x="10380472" y="0"/>
                </a:lnTo>
                <a:lnTo>
                  <a:pt x="10380472" y="9194958"/>
                </a:lnTo>
                <a:lnTo>
                  <a:pt x="0" y="91949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0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t="-26388" r="-26388"/>
            </a:stretch>
          </a:blipFill>
        </p:spPr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4F3CCB2-D12D-486E-AD47-C1A3F0D6F2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23981" y="5685969"/>
            <a:ext cx="7277689" cy="3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898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d18b1e-ff0c-4a05-a7fc-ea8a7c1fe578">
      <Terms xmlns="http://schemas.microsoft.com/office/infopath/2007/PartnerControls"/>
    </lcf76f155ced4ddcb4097134ff3c332f>
    <TaxCatchAll xmlns="453fec19-006b-4b6c-981d-4c7da7e3bec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A593D9072F3DC4683F25EBDFA6A63FC" ma:contentTypeVersion="17" ma:contentTypeDescription="Crear nuevo documento." ma:contentTypeScope="" ma:versionID="fad6375e9cec8f60f74545f92bf69963">
  <xsd:schema xmlns:xsd="http://www.w3.org/2001/XMLSchema" xmlns:xs="http://www.w3.org/2001/XMLSchema" xmlns:p="http://schemas.microsoft.com/office/2006/metadata/properties" xmlns:ns2="07d18b1e-ff0c-4a05-a7fc-ea8a7c1fe578" xmlns:ns3="453fec19-006b-4b6c-981d-4c7da7e3bec4" targetNamespace="http://schemas.microsoft.com/office/2006/metadata/properties" ma:root="true" ma:fieldsID="beb26a426235d4043d9c582fb4419129" ns2:_="" ns3:_="">
    <xsd:import namespace="07d18b1e-ff0c-4a05-a7fc-ea8a7c1fe578"/>
    <xsd:import namespace="453fec19-006b-4b6c-981d-4c7da7e3be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18b1e-ff0c-4a05-a7fc-ea8a7c1fe5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0f7e0628-119c-4583-b732-52cc7f56c5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fec19-006b-4b6c-981d-4c7da7e3bec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e8092c0-9618-44cf-b854-3e64a6b022f9}" ma:internalName="TaxCatchAll" ma:showField="CatchAllData" ma:web="453fec19-006b-4b6c-981d-4c7da7e3be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C619ED-E6DE-4EB8-9CAF-2A4C38B762E5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453fec19-006b-4b6c-981d-4c7da7e3bec4"/>
    <ds:schemaRef ds:uri="07d18b1e-ff0c-4a05-a7fc-ea8a7c1fe578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C4A2ED9-57F4-4F97-BD0F-61BAB2EE5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d18b1e-ff0c-4a05-a7fc-ea8a7c1fe578"/>
    <ds:schemaRef ds:uri="453fec19-006b-4b6c-981d-4c7da7e3be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A82483-0FA5-47CA-8710-B5BB8D6B29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639</Words>
  <Application>Microsoft Office PowerPoint</Application>
  <PresentationFormat>Personalizado</PresentationFormat>
  <Paragraphs>92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Montserrat Medium</vt:lpstr>
      <vt:lpstr>Montserrat</vt:lpstr>
      <vt:lpstr>Montserrat SemiBold</vt:lpstr>
      <vt:lpstr>Montserrat Black</vt:lpstr>
      <vt:lpstr>Helvetica Neue Light</vt:lpstr>
      <vt:lpstr>Helvetica Neue</vt:lpstr>
      <vt:lpstr>Montserrat Regular</vt:lpstr>
      <vt:lpstr>Montserrat Heavy</vt:lpstr>
      <vt:lpstr>Geologica Roman</vt:lpstr>
      <vt:lpstr>Montserrat Bold</vt:lpstr>
      <vt:lpstr>Helvetica Neue Medium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Alicia Zendejas Cárdenas</dc:creator>
  <cp:lastModifiedBy>strc</cp:lastModifiedBy>
  <cp:revision>144</cp:revision>
  <dcterms:modified xsi:type="dcterms:W3CDTF">2023-10-09T18:23:52Z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0x0101008A593D9072F3DC4683F25EBDFA6A63FC</vt:lpwstr>
  </property>
  <property fmtid="{D5CDD505-2E9C-101B-9397-08002B2CF9AE}" pid="3" name="MediaServiceImageTags">
    <vt:lpwstr/>
  </property>
</Properties>
</file>